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64" r:id="rId3"/>
    <p:sldId id="257" r:id="rId4"/>
    <p:sldId id="265" r:id="rId5"/>
    <p:sldId id="268" r:id="rId6"/>
    <p:sldId id="269" r:id="rId7"/>
    <p:sldId id="270" r:id="rId8"/>
    <p:sldId id="258" r:id="rId9"/>
    <p:sldId id="30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78" r:id="rId18"/>
    <p:sldId id="271" r:id="rId19"/>
    <p:sldId id="279" r:id="rId20"/>
    <p:sldId id="260" r:id="rId21"/>
    <p:sldId id="281" r:id="rId22"/>
    <p:sldId id="261" r:id="rId23"/>
    <p:sldId id="302" r:id="rId24"/>
    <p:sldId id="286" r:id="rId25"/>
    <p:sldId id="262" r:id="rId26"/>
    <p:sldId id="263" r:id="rId27"/>
    <p:sldId id="293" r:id="rId28"/>
    <p:sldId id="287" r:id="rId29"/>
    <p:sldId id="276" r:id="rId30"/>
    <p:sldId id="277" r:id="rId31"/>
    <p:sldId id="288" r:id="rId32"/>
    <p:sldId id="289" r:id="rId33"/>
    <p:sldId id="290" r:id="rId34"/>
    <p:sldId id="303" r:id="rId35"/>
    <p:sldId id="292" r:id="rId36"/>
    <p:sldId id="294" r:id="rId3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5D8"/>
    <a:srgbClr val="CCFFCC"/>
    <a:srgbClr val="FF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4" autoAdjust="0"/>
  </p:normalViewPr>
  <p:slideViewPr>
    <p:cSldViewPr>
      <p:cViewPr varScale="1">
        <p:scale>
          <a:sx n="67" d="100"/>
          <a:sy n="67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2924E8-EB60-482F-B8C0-266BF18C05A4}" type="datetimeFigureOut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0DFEEF-E35C-48CA-BB22-A615323C1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257" tIns="45629" rIns="91257" bIns="45629"/>
          <a:lstStyle/>
          <a:p>
            <a:pPr eaLnBrk="1" hangingPunct="1"/>
            <a:r>
              <a:rPr lang="tr-TR" smtClean="0"/>
              <a:t>ŞEMATİZE ETMEK GEREKİRSE, NORMAL ŞARTLAR ALTINDA HEMOSTATİK DENGE BURADA İZLENDİĞİ GİBİDİR.</a:t>
            </a:r>
          </a:p>
          <a:p>
            <a:pPr eaLnBrk="1" hangingPunct="1"/>
            <a:r>
              <a:rPr lang="tr-TR" smtClean="0"/>
              <a:t>DIŞ GÖRÜNÜŞÜMÜZÜN FARKLILIĞINA BENZER ŞEKİLDE PIHTILAŞMA SİSTEMİMİZ ile PIHTIYI ENGELLEYİCİ SİSTEMLERİMİZ ARASINDAKİ DENGENİN ŞEKLİ DE FARKLIDIR: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257" tIns="45629" rIns="91257" bIns="45629"/>
          <a:lstStyle/>
          <a:p>
            <a:pPr eaLnBrk="1" hangingPunct="1"/>
            <a:r>
              <a:rPr lang="tr-TR" smtClean="0"/>
              <a:t>BAZILARIMIZDA DENGE BURADA İZLENDİĞİ ŞEKİLDE KURULMUŞTUR. İŞTE, BU KİŞİLERİN TROMBOZ GEÇİRME EŞİKLERİ DÜŞÜKTÜR.</a:t>
            </a:r>
          </a:p>
          <a:p>
            <a:pPr eaLnBrk="1" hangingPunct="1"/>
            <a:r>
              <a:rPr lang="tr-TR" smtClean="0"/>
              <a:t>HEMOSTATİK DENGELERİ BURADAKİ GİBİ HASSAS BİR ŞEKİLDE KURULMUŞ OLAN KİŞİLERE BİR ÖRNEK VERMEK İSTİYORUM:</a:t>
            </a:r>
          </a:p>
          <a:p>
            <a:pPr eaLnBrk="1" hangingPunct="1"/>
            <a:r>
              <a:rPr lang="tr-TR" smtClean="0"/>
              <a:t>NORMAL FAKTÖR V 506. AMİNOASİT KONUMUNDA ARGİNİN BULUNDURUR. ANCAK, ÜLKEMİZDE HER 100 KİŞİNİN 8 KADARINDA BU KONUMDA ARGİNİN DEĞİL, GLUTAMİN BULUNUR. BU POLİMORFİZME FAKTÖR V LEIDEN ADI VERİLMEKTEDİR. FAKTÖR V LEIDEN TAŞIYAN KİŞİLERİN KANLARI DOĞAL ANTİKOAGÜLAN SİSTEMİN İŞLEYİŞİNDEKİ BİR BOZUKLUK NEDENİYLE DAHA KOLAY PIHTILAŞIR. FAKTÖR V LEIDENin SEBEP OLDUĞU BU BOZUK PIHTILAŞMA FENOTİPİNE AKTİVE PROTEİN C REZİSTANSI DENİLİR. </a:t>
            </a:r>
          </a:p>
          <a:p>
            <a:pPr eaLnBrk="1" hangingPunct="1"/>
            <a:r>
              <a:rPr lang="tr-TR" smtClean="0"/>
              <a:t>AKTİVE PROTEİN C REZİSTANSI OLAN BİR KİŞİNİN HEMOSTATİK DENGESİ BURADA İZLENDİĞİ GİBİDİR. BU KİŞİLER TROMBOZ İÇİN EK BİR RİSK FAKTÖRÜNE MARUZ KALDIKLARINDA –MESELA ...-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257" tIns="45629" rIns="91257" bIns="45629"/>
          <a:lstStyle/>
          <a:p>
            <a:pPr eaLnBrk="1" hangingPunct="1"/>
            <a:r>
              <a:rPr lang="tr-TR" smtClean="0"/>
              <a:t>GEBE KALDIKLARINDA DENGE TERSİNE DÖNÜP .... VEN PIHTISI OLUŞABİLMEKTEDİR.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257" tIns="45629" rIns="91257" bIns="45629"/>
          <a:lstStyle/>
          <a:p>
            <a:r>
              <a:rPr lang="tr-TR" smtClean="0"/>
              <a:t>VENÖZ SİSTEMDE HERHANGİ BİR FİZYOLOJİK İHTİYAÇ OLMADIĞI HALDE PIHTI OLUŞMASINA “VENÖZ TROMBOZ” ADI VERİLMEKTEDİR.</a:t>
            </a:r>
          </a:p>
          <a:p>
            <a:r>
              <a:rPr lang="tr-TR" smtClean="0"/>
              <a:t>OLUŞAN TROMBÜS LOKAL SEMPTOMLARA YOL AÇABİLDİĞİ GİBİ, ...KAN DOLAŞIMININ ETKİSİYLE KOPARAK KAN DOLAŞIMINA KATILABİLİR.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257" tIns="45629" rIns="91257" bIns="45629"/>
          <a:lstStyle/>
          <a:p>
            <a:r>
              <a:rPr lang="tr-TR" smtClean="0"/>
              <a:t>... VE SAĞ KALP ÜZERİNDEN PULMONER ARTERİYEL SİSTEME GEÇEREK DAMAR TIKANMASINA ve BUNA BAĞLI OLARAK AKCİĞER İNFARKTINA NEDEN OLABİLİR.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1 Slayt Görüntüsü Yer Tutucusu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79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FAB7A-1482-467E-9024-AE76B15F21F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F394-33DD-48F8-9E36-5B96A94FC6B5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7BCF-2EA6-4B51-B5AD-7563F7D0BB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9AB6-06A2-4CFE-B36E-C47640D747D5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D7C5-0B37-4BE7-AE10-32295AC86B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621D-EE75-41E4-94AA-B07845B25427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3BC8-3818-436E-A196-6A1468EEF4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8B4B-962F-4CEC-A331-A862B1D58443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9625-87EB-45F2-9EAC-9A3E944D769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731E-D2B6-496A-AB42-376344905205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FFC8-12FF-4470-90FA-B9E71DD41C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B7FD-AA8C-43C4-A890-96FF0BB6D19E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6AB2E-4EEF-40CC-9840-5FFB8B5402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2E9A-A477-4FBF-BD1A-B23B86EA1CDB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467A-A11A-4206-8BC3-664D813756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912F-8660-460F-AAB4-DF15E4DAED17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3BFB-BF59-4B1F-BB6D-EF86818C54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4F81-47D8-4AC2-B376-BB0CA8467619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EDC5-F2AE-4BF9-ADDB-D7688E7A0D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4F136-F919-490C-933A-E035471EE784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DDD7-0B89-4C6C-BC0E-FE795DA1EF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BDCF-AFC8-496E-9F82-A23089E0F33F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FE08-5F1C-40E2-80BB-59464697F8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4938-A140-4121-B99E-07DD173C9652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57FD-2E39-4377-A973-AFA5AF48DA9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24FE3-88CA-4415-B9D1-A497FFD8238B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A5BC-A7FA-4BD5-B44C-46E2EDF430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F04FEA-8A84-407D-80A9-E856359B3513}" type="datetime1">
              <a:rPr lang="tr-TR"/>
              <a:pPr>
                <a:defRPr/>
              </a:pPr>
              <a:t>19.11.2011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E14F2-C101-4564-A916-875AFD311E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leby.com/107/141.html#i50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400DB-D1EA-4F7D-8C72-02293DEB5853}" type="slidenum">
              <a:rPr lang="tr-TR"/>
              <a:pPr>
                <a:defRPr/>
              </a:pPr>
              <a:t>1</a:t>
            </a:fld>
            <a:endParaRPr lang="tr-TR"/>
          </a:p>
        </p:txBody>
      </p:sp>
      <p:graphicFrame>
        <p:nvGraphicFramePr>
          <p:cNvPr id="13341" name="Group 29"/>
          <p:cNvGraphicFramePr>
            <a:graphicFrameLocks noGrp="1"/>
          </p:cNvGraphicFramePr>
          <p:nvPr/>
        </p:nvGraphicFramePr>
        <p:xfrm>
          <a:off x="684213" y="2060575"/>
          <a:ext cx="7775575" cy="1584325"/>
        </p:xfrm>
        <a:graphic>
          <a:graphicData uri="http://schemas.openxmlformats.org/drawingml/2006/table">
            <a:tbl>
              <a:tblPr/>
              <a:tblGrid>
                <a:gridCol w="7775575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TROMBOZ TEDAVİ VE PROFİLAKSİSİ</a:t>
                      </a: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45" name="Group 33"/>
          <p:cNvGraphicFramePr>
            <a:graphicFrameLocks noGrp="1"/>
          </p:cNvGraphicFramePr>
          <p:nvPr/>
        </p:nvGraphicFramePr>
        <p:xfrm>
          <a:off x="1476375" y="4005263"/>
          <a:ext cx="6408738" cy="1727200"/>
        </p:xfrm>
        <a:graphic>
          <a:graphicData uri="http://schemas.openxmlformats.org/drawingml/2006/table">
            <a:tbl>
              <a:tblPr/>
              <a:tblGrid>
                <a:gridCol w="6408738"/>
              </a:tblGrid>
              <a:tr h="172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Dr Cafer </a:t>
                      </a:r>
                      <a:r>
                        <a:rPr kumimoji="0" lang="tr-TR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Adıgüzel</a:t>
                      </a:r>
                      <a:endParaRPr kumimoji="0" lang="tr-T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Marmara Üniversitesi Tıp Fakültesi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İç Hastalıkları ABD.- Hematoloji BD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CD6C66-DE65-45C3-AA36-1601C03B1866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B9A38-C105-420D-B0C5-9747DF3FC3A7}" type="slidenum">
              <a:rPr lang="tr-TR"/>
              <a:pPr>
                <a:defRPr/>
              </a:pPr>
              <a:t>10</a:t>
            </a:fld>
            <a:endParaRPr lang="tr-TR"/>
          </a:p>
        </p:txBody>
      </p:sp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6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DFE4-94C9-41CF-B878-072EC48919A2}" type="slidenum">
              <a:rPr lang="tr-TR"/>
              <a:pPr>
                <a:defRPr/>
              </a:pPr>
              <a:t>11</a:t>
            </a:fld>
            <a:endParaRPr lang="tr-TR"/>
          </a:p>
        </p:txBody>
      </p: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516D9-CB66-457B-95C5-AB235FAF6A61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3733800" y="2209800"/>
            <a:ext cx="2362200" cy="1905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-304800" y="1219200"/>
          <a:ext cx="7467600" cy="3657600"/>
        </p:xfrm>
        <a:graphic>
          <a:graphicData uri="http://schemas.openxmlformats.org/presentationml/2006/ole">
            <p:oleObj spid="_x0000_s88067" name="Bit Eşlem Resmi" r:id="rId4" imgW="3095238" imgH="1409897" progId="PBrush">
              <p:embed/>
            </p:oleObj>
          </a:graphicData>
        </a:graphic>
      </p:graphicFrame>
      <p:sp>
        <p:nvSpPr>
          <p:cNvPr id="88068" name="Oval 4"/>
          <p:cNvSpPr>
            <a:spLocks noChangeArrowheads="1"/>
          </p:cNvSpPr>
          <p:nvPr/>
        </p:nvSpPr>
        <p:spPr bwMode="auto">
          <a:xfrm rot="-601612">
            <a:off x="2895600" y="2819400"/>
            <a:ext cx="2362200" cy="1676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 rot="333646">
            <a:off x="2590800" y="3124200"/>
            <a:ext cx="1905000" cy="14478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2362200" y="3352800"/>
            <a:ext cx="1447800" cy="10668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2362200" y="3657600"/>
            <a:ext cx="609600" cy="533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1981200" y="2667000"/>
            <a:ext cx="1676400" cy="4572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3657600" y="2133600"/>
            <a:ext cx="2438400" cy="1981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9296400" y="2667000"/>
            <a:ext cx="1676400" cy="4572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3810000" y="2209800"/>
            <a:ext cx="2209800" cy="17526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4876800" y="2209800"/>
            <a:ext cx="2209800" cy="17526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6629400" y="2209800"/>
            <a:ext cx="2209800" cy="17526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8" grpId="0" animBg="1"/>
      <p:bldP spid="88069" grpId="0" animBg="1"/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FAFDF-B1DF-4DB5-B852-E9DCBEECADC6}" type="slidenum">
              <a:rPr lang="tr-TR"/>
              <a:pPr>
                <a:defRPr/>
              </a:pPr>
              <a:t>13</a:t>
            </a:fld>
            <a:endParaRPr lang="tr-TR"/>
          </a:p>
        </p:txBody>
      </p:sp>
      <p:pic>
        <p:nvPicPr>
          <p:cNvPr id="90114" name="Picture 2" descr="image50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38113"/>
            <a:ext cx="800100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396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3886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35814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33528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AutoShape 8" descr="Kahverengi mermer"/>
          <p:cNvSpPr>
            <a:spLocks noChangeArrowheads="1"/>
          </p:cNvSpPr>
          <p:nvPr/>
        </p:nvSpPr>
        <p:spPr bwMode="auto">
          <a:xfrm rot="-2631337">
            <a:off x="1725613" y="2376488"/>
            <a:ext cx="520700" cy="749300"/>
          </a:xfrm>
          <a:custGeom>
            <a:avLst/>
            <a:gdLst>
              <a:gd name="T0" fmla="*/ 10983225 w 21600"/>
              <a:gd name="T1" fmla="*/ 12996539 h 21600"/>
              <a:gd name="T2" fmla="*/ 6276122 w 21600"/>
              <a:gd name="T3" fmla="*/ 25993078 h 21600"/>
              <a:gd name="T4" fmla="*/ 1569042 w 21600"/>
              <a:gd name="T5" fmla="*/ 12996539 h 21600"/>
              <a:gd name="T6" fmla="*/ 627612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30480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28194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25908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2438400" y="320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auto">
          <a:xfrm rot="-2393219">
            <a:off x="2286000" y="3048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auto">
          <a:xfrm>
            <a:off x="4191000" y="2438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6" grpId="0" animBg="1"/>
      <p:bldP spid="90117" grpId="0" animBg="1"/>
      <p:bldP spid="90118" grpId="0" animBg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90125" grpId="0" animBg="1"/>
      <p:bldP spid="90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E9B6C-F49D-4B0D-9652-E8BB88CEB96B}" type="slidenum">
              <a:rPr lang="tr-TR"/>
              <a:pPr>
                <a:defRPr/>
              </a:pPr>
              <a:t>14</a:t>
            </a:fld>
            <a:endParaRPr lang="tr-TR"/>
          </a:p>
        </p:txBody>
      </p:sp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  <a:ln w="57150">
            <a:solidFill>
              <a:srgbClr val="FF3300"/>
            </a:solidFill>
          </a:ln>
        </p:spPr>
        <p:txBody>
          <a:bodyPr/>
          <a:lstStyle/>
          <a:p>
            <a:r>
              <a:rPr lang="tr-TR" sz="4000" b="1" smtClean="0">
                <a:latin typeface="Verdana" pitchFamily="34" charset="0"/>
              </a:rPr>
              <a:t>PE’de Belirti ve Bulgular</a:t>
            </a:r>
            <a:endParaRPr lang="en-US" sz="4000" b="1" smtClean="0">
              <a:latin typeface="Verdana" pitchFamily="34" charset="0"/>
            </a:endParaRP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4392613" cy="4525963"/>
          </a:xfrm>
          <a:ln w="38100">
            <a:solidFill>
              <a:srgbClr val="0000FF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Verdana" pitchFamily="34" charset="0"/>
              </a:rPr>
              <a:t>Belirti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latin typeface="Verdana" pitchFamily="34" charset="0"/>
              </a:rPr>
              <a:t>Dispne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latin typeface="Verdana" pitchFamily="34" charset="0"/>
              </a:rPr>
              <a:t>Bat</a:t>
            </a:r>
            <a:r>
              <a:rPr lang="tr-TR" sz="2400" smtClean="0">
                <a:latin typeface="Verdana" pitchFamily="34" charset="0"/>
              </a:rPr>
              <a:t>ı</a:t>
            </a:r>
            <a:r>
              <a:rPr lang="en-US" sz="2400" smtClean="0">
                <a:latin typeface="Verdana" pitchFamily="34" charset="0"/>
              </a:rPr>
              <a:t>c</a:t>
            </a:r>
            <a:r>
              <a:rPr lang="tr-TR" sz="2400" smtClean="0">
                <a:latin typeface="Verdana" pitchFamily="34" charset="0"/>
              </a:rPr>
              <a:t>ı</a:t>
            </a:r>
            <a:r>
              <a:rPr lang="en-US" sz="2400" smtClean="0">
                <a:latin typeface="Verdana" pitchFamily="34" charset="0"/>
              </a:rPr>
              <a:t> gö</a:t>
            </a:r>
            <a:r>
              <a:rPr lang="tr-TR" sz="2400" smtClean="0">
                <a:latin typeface="Verdana" pitchFamily="34" charset="0"/>
              </a:rPr>
              <a:t>ğ</a:t>
            </a:r>
            <a:r>
              <a:rPr lang="en-US" sz="2400" smtClean="0">
                <a:latin typeface="Verdana" pitchFamily="34" charset="0"/>
              </a:rPr>
              <a:t>üs a</a:t>
            </a:r>
            <a:r>
              <a:rPr lang="tr-TR" sz="2400" smtClean="0">
                <a:latin typeface="Verdana" pitchFamily="34" charset="0"/>
              </a:rPr>
              <a:t>ğ</a:t>
            </a:r>
            <a:r>
              <a:rPr lang="en-US" sz="2400" smtClean="0">
                <a:latin typeface="Verdana" pitchFamily="34" charset="0"/>
              </a:rPr>
              <a:t>r</a:t>
            </a:r>
            <a:r>
              <a:rPr lang="tr-TR" sz="2400" smtClean="0">
                <a:latin typeface="Verdana" pitchFamily="34" charset="0"/>
              </a:rPr>
              <a:t>ı</a:t>
            </a:r>
            <a:r>
              <a:rPr lang="en-US" sz="2400" smtClean="0">
                <a:latin typeface="Verdana" pitchFamily="34" charset="0"/>
              </a:rPr>
              <a:t>s</a:t>
            </a:r>
            <a:r>
              <a:rPr lang="tr-TR" sz="2400" smtClean="0">
                <a:latin typeface="Verdana" pitchFamily="34" charset="0"/>
              </a:rPr>
              <a:t>ı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latin typeface="Verdana" pitchFamily="34" charset="0"/>
              </a:rPr>
              <a:t>Hemoptizi </a:t>
            </a:r>
            <a:endParaRPr lang="tr-TR" sz="240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smtClean="0">
                <a:latin typeface="Verdana" pitchFamily="34" charset="0"/>
              </a:rPr>
              <a:t>Çarp</a:t>
            </a:r>
            <a:r>
              <a:rPr lang="tr-TR" sz="2400" smtClean="0">
                <a:latin typeface="Verdana" pitchFamily="34" charset="0"/>
              </a:rPr>
              <a:t>ı</a:t>
            </a:r>
            <a:r>
              <a:rPr lang="en-US" sz="2400" smtClean="0">
                <a:latin typeface="Verdana" pitchFamily="34" charset="0"/>
              </a:rPr>
              <a:t>nt</a:t>
            </a:r>
            <a:r>
              <a:rPr lang="tr-TR" sz="2400" smtClean="0">
                <a:latin typeface="Verdana" pitchFamily="34" charset="0"/>
              </a:rPr>
              <a:t>ı</a:t>
            </a:r>
            <a:r>
              <a:rPr lang="en-US" sz="2400" smtClean="0">
                <a:latin typeface="Verdana" pitchFamily="34" charset="0"/>
              </a:rPr>
              <a:t> </a:t>
            </a:r>
            <a:endParaRPr lang="tr-TR" sz="240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smtClean="0">
                <a:latin typeface="Verdana" pitchFamily="34" charset="0"/>
              </a:rPr>
              <a:t>Retrosternal gö</a:t>
            </a:r>
            <a:r>
              <a:rPr lang="tr-TR" sz="2400" smtClean="0">
                <a:latin typeface="Verdana" pitchFamily="34" charset="0"/>
              </a:rPr>
              <a:t>ğ</a:t>
            </a:r>
            <a:r>
              <a:rPr lang="en-US" sz="2400" smtClean="0">
                <a:latin typeface="Verdana" pitchFamily="34" charset="0"/>
              </a:rPr>
              <a:t>üs a</a:t>
            </a:r>
            <a:r>
              <a:rPr lang="tr-TR" sz="2400" smtClean="0">
                <a:latin typeface="Verdana" pitchFamily="34" charset="0"/>
              </a:rPr>
              <a:t>ğ</a:t>
            </a:r>
            <a:r>
              <a:rPr lang="en-US" sz="2400" smtClean="0">
                <a:latin typeface="Verdana" pitchFamily="34" charset="0"/>
              </a:rPr>
              <a:t>r</a:t>
            </a:r>
            <a:r>
              <a:rPr lang="tr-TR" sz="2400" smtClean="0">
                <a:latin typeface="Verdana" pitchFamily="34" charset="0"/>
              </a:rPr>
              <a:t>ı</a:t>
            </a:r>
            <a:r>
              <a:rPr lang="en-US" sz="2400" smtClean="0">
                <a:latin typeface="Verdana" pitchFamily="34" charset="0"/>
              </a:rPr>
              <a:t>s</a:t>
            </a:r>
            <a:r>
              <a:rPr lang="tr-TR" sz="2400" smtClean="0">
                <a:latin typeface="Verdana" pitchFamily="34" charset="0"/>
              </a:rPr>
              <a:t>ı</a:t>
            </a:r>
            <a:r>
              <a:rPr lang="en-US" sz="2400" smtClean="0">
                <a:latin typeface="Verdana" pitchFamily="34" charset="0"/>
              </a:rPr>
              <a:t> </a:t>
            </a:r>
            <a:endParaRPr lang="tr-TR" sz="240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smtClean="0">
                <a:latin typeface="Verdana" pitchFamily="34" charset="0"/>
              </a:rPr>
              <a:t>Senkop / presenkop</a:t>
            </a:r>
          </a:p>
        </p:txBody>
      </p:sp>
      <p:sp>
        <p:nvSpPr>
          <p:cNvPr id="92164" name="Rectangle 4"/>
          <p:cNvSpPr>
            <a:spLocks/>
          </p:cNvSpPr>
          <p:nvPr/>
        </p:nvSpPr>
        <p:spPr bwMode="auto">
          <a:xfrm>
            <a:off x="4967288" y="1628775"/>
            <a:ext cx="3997325" cy="44656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b="1"/>
              <a:t>Bulgular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Takipne (&gt;20/dk)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Ta</a:t>
            </a:r>
            <a:r>
              <a:rPr lang="tr-TR" sz="2400"/>
              <a:t>ş</a:t>
            </a:r>
            <a:r>
              <a:rPr lang="en-US" sz="2400"/>
              <a:t>ikardi (&gt;100/dk)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Raller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DVT bulgular</a:t>
            </a:r>
            <a:r>
              <a:rPr lang="tr-TR" sz="2400"/>
              <a:t>ı</a:t>
            </a:r>
            <a:endParaRPr lang="en-US" sz="2400"/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Ate</a:t>
            </a:r>
            <a:r>
              <a:rPr lang="tr-TR" sz="2400"/>
              <a:t>ş</a:t>
            </a:r>
            <a:r>
              <a:rPr lang="en-US" sz="2400"/>
              <a:t> (&gt;38 °C)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Gallop ritmi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323D1-D15E-44E9-B1C4-2856ECA1AA87}" type="slidenum">
              <a:rPr lang="tr-TR"/>
              <a:pPr>
                <a:defRPr/>
              </a:pPr>
              <a:t>15</a:t>
            </a:fld>
            <a:endParaRPr lang="tr-TR"/>
          </a:p>
        </p:txBody>
      </p:sp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0" y="5805488"/>
            <a:ext cx="7092950" cy="5762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42903-EAFC-4C23-9591-E99CFD459A6E}" type="slidenum">
              <a:rPr lang="tr-TR"/>
              <a:pPr>
                <a:defRPr/>
              </a:pPr>
              <a:t>16</a:t>
            </a:fld>
            <a:endParaRPr lang="tr-TR"/>
          </a:p>
        </p:txBody>
      </p:sp>
      <p:pic>
        <p:nvPicPr>
          <p:cNvPr id="942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76250"/>
            <a:ext cx="44275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9FEE0-A625-452D-B2EB-545E6373F71D}" type="slidenum">
              <a:rPr lang="tr-TR"/>
              <a:pPr>
                <a:defRPr/>
              </a:pPr>
              <a:t>17</a:t>
            </a:fld>
            <a:endParaRPr lang="tr-TR"/>
          </a:p>
        </p:txBody>
      </p:sp>
      <p:pic>
        <p:nvPicPr>
          <p:cNvPr id="952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0" y="0"/>
            <a:ext cx="8748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tr-TR" sz="2000" b="1"/>
              <a:t>ÜRKİYEDE KULLANILAN ANTİKOAGULAN İLAÇLARIN PROFLAKSİ VE TEDAVİDE ENDİKASYONLARI</a:t>
            </a:r>
            <a:endParaRPr lang="en-US" sz="2000" b="1"/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882AF0-4B8B-4DE4-9CC8-C23FC299210A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C6DD1-E654-462A-ACF9-FEED303C1D56}" type="slidenum">
              <a:rPr lang="tr-TR"/>
              <a:pPr>
                <a:defRPr/>
              </a:pPr>
              <a:t>18</a:t>
            </a:fld>
            <a:endParaRPr lang="tr-TR"/>
          </a:p>
        </p:txBody>
      </p:sp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625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0"/>
            <a:ext cx="4140200" cy="5949950"/>
          </a:xfrm>
        </p:spPr>
      </p:pic>
      <p:pic>
        <p:nvPicPr>
          <p:cNvPr id="9626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3"/>
            <a:ext cx="9144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060575"/>
            <a:ext cx="19812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FEB56ED-BA47-4A1B-9ACE-880E7972EBFE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B91C-9293-49B3-8FF2-1E04C074B906}" type="slidenum">
              <a:rPr lang="tr-TR"/>
              <a:pPr>
                <a:defRPr/>
              </a:pPr>
              <a:t>19</a:t>
            </a:fld>
            <a:endParaRPr lang="tr-TR"/>
          </a:p>
        </p:txBody>
      </p:sp>
      <p:pic>
        <p:nvPicPr>
          <p:cNvPr id="972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4963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7723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/>
              <a:t>KILAVUZDAKİ ÖNERİ DERECELERİ</a:t>
            </a:r>
            <a:endParaRPr lang="en-US" sz="3200" b="1"/>
          </a:p>
        </p:txBody>
      </p:sp>
      <p:graphicFrame>
        <p:nvGraphicFramePr>
          <p:cNvPr id="69644" name="Group 12"/>
          <p:cNvGraphicFramePr>
            <a:graphicFrameLocks noGrp="1"/>
          </p:cNvGraphicFramePr>
          <p:nvPr/>
        </p:nvGraphicFramePr>
        <p:xfrm>
          <a:off x="395288" y="260350"/>
          <a:ext cx="7848600" cy="647700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1C8C7B-6A9E-4C5E-996C-03F51C1FECB4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274CB-6BBB-4477-92AB-175C363443C3}" type="slidenum">
              <a:rPr lang="tr-TR"/>
              <a:pPr>
                <a:defRPr/>
              </a:pPr>
              <a:t>2</a:t>
            </a:fld>
            <a:endParaRPr lang="tr-TR"/>
          </a:p>
        </p:txBody>
      </p:sp>
      <p:pic>
        <p:nvPicPr>
          <p:cNvPr id="17410" name="Content Placeholder 4" descr="venous circulation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0"/>
            <a:ext cx="4859337" cy="6858000"/>
          </a:xfrm>
        </p:spPr>
      </p:pic>
      <p:graphicFrame>
        <p:nvGraphicFramePr>
          <p:cNvPr id="36870" name="Group 6"/>
          <p:cNvGraphicFramePr>
            <a:graphicFrameLocks noGrp="1"/>
          </p:cNvGraphicFramePr>
          <p:nvPr>
            <p:ph sz="half" idx="2"/>
          </p:nvPr>
        </p:nvGraphicFramePr>
        <p:xfrm>
          <a:off x="250825" y="1628775"/>
          <a:ext cx="4038600" cy="45259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2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Yüzeyel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tromboflebit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Derin ven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trombozu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(Pelvik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 bacak)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Pulmoner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emboli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Nadiren: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Üst extremite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trombozu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Kateter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ilişkili tromboz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Hepatik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ven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trombozu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Portal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ven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trombozu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Mezenterik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ven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trombozu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Serebral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sinüs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 ven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trombozu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Renal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ven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trombozu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Retinal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ven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trombozu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7" name="Rectangle 14"/>
          <p:cNvSpPr>
            <a:spLocks/>
          </p:cNvSpPr>
          <p:nvPr/>
        </p:nvSpPr>
        <p:spPr bwMode="auto">
          <a:xfrm>
            <a:off x="179388" y="260350"/>
            <a:ext cx="41767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b="1"/>
              <a:t>Venöz Tromboemboliler (VTE)</a:t>
            </a:r>
            <a:endParaRPr lang="en-US" sz="2800" b="1"/>
          </a:p>
        </p:txBody>
      </p:sp>
      <p:graphicFrame>
        <p:nvGraphicFramePr>
          <p:cNvPr id="36886" name="Group 22"/>
          <p:cNvGraphicFramePr>
            <a:graphicFrameLocks noGrp="1"/>
          </p:cNvGraphicFramePr>
          <p:nvPr/>
        </p:nvGraphicFramePr>
        <p:xfrm>
          <a:off x="250825" y="188913"/>
          <a:ext cx="3960813" cy="1295400"/>
        </p:xfrm>
        <a:graphic>
          <a:graphicData uri="http://schemas.openxmlformats.org/drawingml/2006/table">
            <a:tbl>
              <a:tblPr/>
              <a:tblGrid>
                <a:gridCol w="3960813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5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58C9DDD-3463-4D0C-8619-CFB0D1F17A83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678A-138B-4CD6-9E55-A74BBFDB35E7}" type="slidenum">
              <a:rPr lang="tr-TR"/>
              <a:pPr>
                <a:defRPr/>
              </a:pPr>
              <a:t>20</a:t>
            </a:fld>
            <a:endParaRPr lang="tr-TR"/>
          </a:p>
        </p:txBody>
      </p:sp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395288" y="188913"/>
          <a:ext cx="8353425" cy="1295400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VTE’nin ÖNLENMESİ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413" name="Group 21"/>
          <p:cNvGraphicFramePr>
            <a:graphicFrameLocks noGrp="1"/>
          </p:cNvGraphicFramePr>
          <p:nvPr/>
        </p:nvGraphicFramePr>
        <p:xfrm>
          <a:off x="611188" y="1844675"/>
          <a:ext cx="3744912" cy="4700588"/>
        </p:xfrm>
        <a:graphic>
          <a:graphicData uri="http://schemas.openxmlformats.org/drawingml/2006/table">
            <a:tbl>
              <a:tblPr/>
              <a:tblGrid>
                <a:gridCol w="3744912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Farmakolojik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Düşük-doz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DMAH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Fondaparinux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Vitamin K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antagonistleri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Group 8"/>
          <p:cNvGraphicFramePr>
            <a:graphicFrameLocks noGrp="1"/>
          </p:cNvGraphicFramePr>
          <p:nvPr/>
        </p:nvGraphicFramePr>
        <p:xfrm>
          <a:off x="4643438" y="1844675"/>
          <a:ext cx="3744912" cy="4537075"/>
        </p:xfrm>
        <a:graphic>
          <a:graphicData uri="http://schemas.openxmlformats.org/drawingml/2006/table">
            <a:tbl>
              <a:tblPr/>
              <a:tblGrid>
                <a:gridCol w="3744912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Mekanik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Aralıklı pnömatik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kompresyon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(APK)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Basınçlı elastik çoraplar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(BEÇ)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E9A8CC-748D-4D94-A06B-32E27ADD1408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E361D-E2E4-4F44-A309-61AB93BA27AE}" type="slidenum">
              <a:rPr lang="tr-TR"/>
              <a:pPr>
                <a:defRPr/>
              </a:pPr>
              <a:t>21</a:t>
            </a:fld>
            <a:endParaRPr lang="tr-TR"/>
          </a:p>
        </p:txBody>
      </p:sp>
      <p:pic>
        <p:nvPicPr>
          <p:cNvPr id="993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4582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0" y="260350"/>
            <a:ext cx="8964613" cy="8001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/>
              <a:t>HASTANEDE YATAN HASTALARDA TROMBOEMBOLİ</a:t>
            </a:r>
            <a:r>
              <a:rPr lang="tr-TR" sz="2200" b="1"/>
              <a:t> </a:t>
            </a:r>
            <a:r>
              <a:rPr lang="en-US" sz="2200" b="1"/>
              <a:t>RİSK DÜZEYLERİ VE ÖNERİLEN TROMBOPROFİLAKSİ</a:t>
            </a: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EB68B9-545C-4528-868E-456B45D3BA25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D9B83-B72E-4A84-A3AE-013AB7FDEF62}" type="slidenum">
              <a:rPr lang="tr-TR"/>
              <a:pPr>
                <a:defRPr/>
              </a:pPr>
              <a:t>22</a:t>
            </a:fld>
            <a:endParaRPr lang="tr-TR"/>
          </a:p>
        </p:txBody>
      </p:sp>
      <p:graphicFrame>
        <p:nvGraphicFramePr>
          <p:cNvPr id="33794" name="Group 2"/>
          <p:cNvGraphicFramePr>
            <a:graphicFrameLocks noGrp="1"/>
          </p:cNvGraphicFramePr>
          <p:nvPr/>
        </p:nvGraphicFramePr>
        <p:xfrm>
          <a:off x="357188" y="285750"/>
          <a:ext cx="8353425" cy="1295400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YOĞUN BAKIM VE İNMELİ HASTALARDA TROMBOPROFLAKSİ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605" name="Group 21"/>
          <p:cNvGraphicFramePr>
            <a:graphicFrameLocks noGrp="1"/>
          </p:cNvGraphicFramePr>
          <p:nvPr/>
        </p:nvGraphicFramePr>
        <p:xfrm>
          <a:off x="395288" y="1773238"/>
          <a:ext cx="8353425" cy="4751387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4751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Yoğun bakım ünitesine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alınan her hastada VTE risk değerlendirmesi yapılmalı, 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VTE riski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orta-yüksek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olanlarda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DMAH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ya da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düşük doz SH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ile tromboprofilaksi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yapılmalıdır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güçlü öneri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İskemik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inmeli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hastalarda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DMAH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düşük doz SH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güçlü öneri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0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0"/>
            <a:ext cx="7143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A36D33-6243-4A4B-994C-CD72672C5E53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B9BFD-D03A-4990-BF9B-70BBDE7190C2}" type="slidenum">
              <a:rPr lang="tr-TR"/>
              <a:pPr>
                <a:defRPr/>
              </a:pPr>
              <a:t>23</a:t>
            </a:fld>
            <a:endParaRPr lang="tr-TR"/>
          </a:p>
        </p:txBody>
      </p:sp>
      <p:sp>
        <p:nvSpPr>
          <p:cNvPr id="102402" name="Rectangle 5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19137"/>
          </a:xfrm>
          <a:ln w="38100">
            <a:solidFill>
              <a:srgbClr val="FF3300"/>
            </a:solidFill>
          </a:ln>
        </p:spPr>
        <p:txBody>
          <a:bodyPr/>
          <a:lstStyle/>
          <a:p>
            <a:pPr algn="l"/>
            <a:r>
              <a:rPr lang="en-US" sz="2400" b="1" smtClean="0">
                <a:latin typeface="Verdana" pitchFamily="34" charset="0"/>
              </a:rPr>
              <a:t>Medikal hastalarda venöz tromboembolizm risk s</a:t>
            </a:r>
            <a:r>
              <a:rPr lang="tr-TR" sz="2400" b="1" smtClean="0">
                <a:latin typeface="Verdana" pitchFamily="34" charset="0"/>
              </a:rPr>
              <a:t>ı</a:t>
            </a:r>
            <a:r>
              <a:rPr lang="en-US" sz="2400" b="1" smtClean="0">
                <a:latin typeface="Verdana" pitchFamily="34" charset="0"/>
              </a:rPr>
              <a:t>n</a:t>
            </a:r>
            <a:r>
              <a:rPr lang="tr-TR" sz="2400" b="1" smtClean="0">
                <a:latin typeface="Verdana" pitchFamily="34" charset="0"/>
              </a:rPr>
              <a:t>ı</a:t>
            </a:r>
            <a:r>
              <a:rPr lang="en-US" sz="2400" b="1" smtClean="0">
                <a:latin typeface="Verdana" pitchFamily="34" charset="0"/>
              </a:rPr>
              <a:t>flamas</a:t>
            </a:r>
            <a:r>
              <a:rPr lang="tr-TR" sz="2400" b="1" smtClean="0">
                <a:latin typeface="Verdana" pitchFamily="34" charset="0"/>
              </a:rPr>
              <a:t>ı</a:t>
            </a:r>
            <a:endParaRPr lang="en-US" sz="2400" b="1" smtClean="0">
              <a:latin typeface="Verdana" pitchFamily="34" charset="0"/>
            </a:endParaRPr>
          </a:p>
        </p:txBody>
      </p:sp>
      <p:sp>
        <p:nvSpPr>
          <p:cNvPr id="102403" name="Rectang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0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87852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547E-C200-404D-966E-D8ED8E0FB2E8}" type="slidenum">
              <a:rPr lang="tr-TR"/>
              <a:pPr>
                <a:defRPr/>
              </a:pPr>
              <a:t>24</a:t>
            </a:fld>
            <a:endParaRPr lang="tr-TR"/>
          </a:p>
        </p:txBody>
      </p:sp>
      <p:pic>
        <p:nvPicPr>
          <p:cNvPr id="10342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645" name="Group 13"/>
          <p:cNvGraphicFramePr>
            <a:graphicFrameLocks noGrp="1"/>
          </p:cNvGraphicFramePr>
          <p:nvPr/>
        </p:nvGraphicFramePr>
        <p:xfrm>
          <a:off x="3743325" y="0"/>
          <a:ext cx="5400675" cy="647700"/>
        </p:xfrm>
        <a:graphic>
          <a:graphicData uri="http://schemas.openxmlformats.org/drawingml/2006/table">
            <a:tbl>
              <a:tblPr/>
              <a:tblGrid>
                <a:gridCol w="54006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VTE için risk değerlendirmesi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89FF0-81D6-417A-920C-E74315FE5355}" type="slidenum">
              <a:rPr lang="tr-TR"/>
              <a:pPr>
                <a:defRPr/>
              </a:pPr>
              <a:t>25</a:t>
            </a:fld>
            <a:endParaRPr lang="tr-TR"/>
          </a:p>
        </p:txBody>
      </p:sp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395288" y="188913"/>
          <a:ext cx="8353425" cy="1295400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VTE TEDAVİSİ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724" name="Group 20"/>
          <p:cNvGraphicFramePr>
            <a:graphicFrameLocks noGrp="1"/>
          </p:cNvGraphicFramePr>
          <p:nvPr/>
        </p:nvGraphicFramePr>
        <p:xfrm>
          <a:off x="395288" y="1773238"/>
          <a:ext cx="8353425" cy="4548187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AMAÇ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Pıhtıyı 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yok etmek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 büyümesini engellemek,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Trombozun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tekrarlama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olasılığını azaltmak,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Akut pulmoner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emboli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gelişmesini engellemek,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Akut alt ekstremite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iskemisi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ve/veya venöz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gangrenle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birlikte olan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masif iliofemoral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trombozun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tedavisi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Geç komplikasyonların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oluşmasını engellemek (kronik venöz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yetmezlik, postflebitik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sendrom, kronik tromboembolik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pulmoner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hipertansiyon).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8BD610-4CEB-4A14-9C6E-8199BEF7C8D5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CD1D3-F414-4C48-9CAF-EACB5D80C4AC}" type="slidenum">
              <a:rPr lang="tr-TR"/>
              <a:pPr>
                <a:defRPr/>
              </a:pPr>
              <a:t>26</a:t>
            </a:fld>
            <a:endParaRPr lang="tr-TR"/>
          </a:p>
        </p:txBody>
      </p:sp>
      <p:graphicFrame>
        <p:nvGraphicFramePr>
          <p:cNvPr id="67604" name="Group 20"/>
          <p:cNvGraphicFramePr>
            <a:graphicFrameLocks noGrp="1"/>
          </p:cNvGraphicFramePr>
          <p:nvPr/>
        </p:nvGraphicFramePr>
        <p:xfrm>
          <a:off x="395288" y="188913"/>
          <a:ext cx="8353425" cy="1295400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TEDAVİ 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608" name="Group 24"/>
          <p:cNvGraphicFramePr>
            <a:graphicFrameLocks noGrp="1"/>
          </p:cNvGraphicFramePr>
          <p:nvPr/>
        </p:nvGraphicFramePr>
        <p:xfrm>
          <a:off x="395288" y="1773238"/>
          <a:ext cx="8353425" cy="4552950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4537075">
                <a:tc>
                  <a:txBody>
                    <a:bodyPr/>
                    <a:lstStyle/>
                    <a:p>
                      <a:pPr marL="465138" marR="0" lvl="1" indent="-28575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Antikoagülanlar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465138" marR="0" lvl="1" indent="-28575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Standart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heparin(IV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veya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SC)</a:t>
                      </a:r>
                    </a:p>
                    <a:p>
                      <a:pPr marL="465138" marR="0" lvl="1" indent="-28575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DMAH (SC)</a:t>
                      </a:r>
                    </a:p>
                    <a:p>
                      <a:pPr marL="465138" marR="0" lvl="1" indent="-28575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Fondaparinux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465138" marR="0" lvl="1" indent="-28575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Oral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antikoagülanlar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(VKA,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direk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F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trombin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inhibitörleri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  <a:p>
                      <a:pPr marL="465138" marR="0" lvl="1" indent="-28575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Trombolitik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ajanlar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465138" marR="0" lvl="1" indent="-28575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Vena cava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filtreleri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465138" marR="0" lvl="1" indent="-28575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Cerrahi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tedavi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venöz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stentler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trombektomi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3DB7A7-F5C7-46C6-B2ED-0952FCEA50C6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00D88-1B6D-409A-A852-541FDAADAC03}" type="slidenum">
              <a:rPr lang="tr-TR"/>
              <a:pPr>
                <a:defRPr/>
              </a:pPr>
              <a:t>27</a:t>
            </a:fld>
            <a:endParaRPr lang="tr-TR"/>
          </a:p>
        </p:txBody>
      </p:sp>
      <p:pic>
        <p:nvPicPr>
          <p:cNvPr id="1064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0"/>
            <a:ext cx="6111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ADE92-A5A6-46B2-9834-4A15A6F990E2}" type="slidenum">
              <a:rPr lang="tr-TR"/>
              <a:pPr>
                <a:defRPr/>
              </a:pPr>
              <a:t>28</a:t>
            </a:fld>
            <a:endParaRPr lang="tr-TR"/>
          </a:p>
        </p:txBody>
      </p:sp>
      <p:graphicFrame>
        <p:nvGraphicFramePr>
          <p:cNvPr id="78866" name="Group 18"/>
          <p:cNvGraphicFramePr>
            <a:graphicFrameLocks noGrp="1"/>
          </p:cNvGraphicFramePr>
          <p:nvPr/>
        </p:nvGraphicFramePr>
        <p:xfrm>
          <a:off x="395288" y="188913"/>
          <a:ext cx="8353425" cy="1295400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 tedavisi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871" name="Group 23"/>
          <p:cNvGraphicFramePr>
            <a:graphicFrameLocks noGrp="1"/>
          </p:cNvGraphicFramePr>
          <p:nvPr/>
        </p:nvGraphicFramePr>
        <p:xfrm>
          <a:off x="395288" y="1773238"/>
          <a:ext cx="8353425" cy="45370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 için klinik şüphe çok yüksekse, tedaviye 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hemen başlanmalıdır.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Akut masif olmayan PE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tedavisinde DMAH ler önerilir(Grade1A).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Her hasta trombolitik tedavi için değerlendirilmelidir.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PE’nin derecesi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Hemodinamik bozukluk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Kanama riski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0EDDF8-3C99-4CD5-B5D3-4187D5C9177A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8384C-2164-4A2D-AF00-F6EED8FCB09D}" type="slidenum">
              <a:rPr lang="tr-TR"/>
              <a:pPr>
                <a:defRPr/>
              </a:pPr>
              <a:t>29</a:t>
            </a:fld>
            <a:endParaRPr lang="tr-TR"/>
          </a:p>
        </p:txBody>
      </p:sp>
      <p:pic>
        <p:nvPicPr>
          <p:cNvPr id="1085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0"/>
            <a:ext cx="11160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431500-5148-4DB8-8A27-CC60C28F40BF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AE62F-D437-43F1-8A57-5927B89F22C6}" type="slidenum">
              <a:rPr lang="tr-TR"/>
              <a:pPr>
                <a:defRPr/>
              </a:pPr>
              <a:t>3</a:t>
            </a:fld>
            <a:endParaRPr lang="tr-TR"/>
          </a:p>
        </p:txBody>
      </p:sp>
      <p:graphicFrame>
        <p:nvGraphicFramePr>
          <p:cNvPr id="24598" name="Group 22"/>
          <p:cNvGraphicFramePr>
            <a:graphicFrameLocks noGrp="1"/>
          </p:cNvGraphicFramePr>
          <p:nvPr>
            <p:ph sz="half" idx="2"/>
          </p:nvPr>
        </p:nvGraphicFramePr>
        <p:xfrm>
          <a:off x="539750" y="260350"/>
          <a:ext cx="8135938" cy="1081088"/>
        </p:xfrm>
        <a:graphic>
          <a:graphicData uri="http://schemas.openxmlformats.org/drawingml/2006/table">
            <a:tbl>
              <a:tblPr/>
              <a:tblGrid>
                <a:gridCol w="8135938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593" name="Group 17"/>
          <p:cNvGraphicFramePr>
            <a:graphicFrameLocks noGrp="1"/>
          </p:cNvGraphicFramePr>
          <p:nvPr/>
        </p:nvGraphicFramePr>
        <p:xfrm>
          <a:off x="395288" y="1557338"/>
          <a:ext cx="4105275" cy="4752975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475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6" name="Rectangle 19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66800"/>
          </a:xfrm>
        </p:spPr>
        <p:txBody>
          <a:bodyPr/>
          <a:lstStyle/>
          <a:p>
            <a:pPr eaLnBrk="1" hangingPunct="1"/>
            <a:r>
              <a:rPr lang="tr-TR" sz="4000" b="1" smtClean="0">
                <a:latin typeface="Verdana" pitchFamily="34" charset="0"/>
              </a:rPr>
              <a:t>Venöz Tromboemboliler </a:t>
            </a:r>
            <a:r>
              <a:rPr lang="tr-TR" sz="3200" b="1" smtClean="0">
                <a:latin typeface="Verdana" pitchFamily="34" charset="0"/>
              </a:rPr>
              <a:t>(VTE)</a:t>
            </a:r>
            <a:endParaRPr lang="en-US" sz="3200" b="1" smtClean="0">
              <a:latin typeface="Verdana" pitchFamily="34" charset="0"/>
            </a:endParaRPr>
          </a:p>
        </p:txBody>
      </p:sp>
      <p:sp>
        <p:nvSpPr>
          <p:cNvPr id="18447" name="Rectangle 20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800" smtClean="0"/>
              <a:t>ABD’de ölüm nedenleri;</a:t>
            </a:r>
          </a:p>
          <a:p>
            <a:pPr eaLnBrk="1" hangingPunct="1">
              <a:buFont typeface="Arial" charset="0"/>
              <a:buNone/>
            </a:pPr>
            <a:r>
              <a:rPr lang="tr-TR" sz="2800" smtClean="0"/>
              <a:t>Korener KH: 459.841</a:t>
            </a:r>
          </a:p>
          <a:p>
            <a:pPr eaLnBrk="1" hangingPunct="1">
              <a:buFont typeface="Arial" charset="0"/>
              <a:buNone/>
            </a:pPr>
            <a:r>
              <a:rPr lang="tr-TR" sz="2800" smtClean="0"/>
              <a:t>PE              </a:t>
            </a:r>
            <a:r>
              <a:rPr lang="en-US" sz="2800" smtClean="0"/>
              <a:t>~</a:t>
            </a:r>
            <a:r>
              <a:rPr lang="tr-TR" sz="2800" smtClean="0"/>
              <a:t>  60-200.000</a:t>
            </a:r>
          </a:p>
          <a:p>
            <a:pPr eaLnBrk="1" hangingPunct="1">
              <a:buFont typeface="Arial" charset="0"/>
              <a:buNone/>
            </a:pPr>
            <a:r>
              <a:rPr lang="tr-TR" sz="2800" smtClean="0"/>
              <a:t>Kazalar          97.835</a:t>
            </a:r>
          </a:p>
          <a:p>
            <a:pPr eaLnBrk="1" hangingPunct="1">
              <a:buFont typeface="Arial" charset="0"/>
              <a:buNone/>
            </a:pPr>
            <a:r>
              <a:rPr lang="tr-TR" sz="2800" smtClean="0"/>
              <a:t>Otoyol ölümleri 41.800</a:t>
            </a:r>
          </a:p>
          <a:p>
            <a:pPr eaLnBrk="1" hangingPunct="1">
              <a:buFont typeface="Arial" charset="0"/>
              <a:buNone/>
            </a:pPr>
            <a:r>
              <a:rPr lang="tr-TR" sz="2800" smtClean="0"/>
              <a:t>Meme Kanseri   40.200</a:t>
            </a:r>
          </a:p>
          <a:p>
            <a:pPr eaLnBrk="1" hangingPunct="1">
              <a:buFont typeface="Arial" charset="0"/>
              <a:buNone/>
            </a:pPr>
            <a:r>
              <a:rPr lang="tr-TR" sz="2800" smtClean="0"/>
              <a:t>AIDS                    13.426 </a:t>
            </a:r>
            <a:endParaRPr lang="en-US" sz="2800" smtClean="0"/>
          </a:p>
        </p:txBody>
      </p:sp>
      <p:pic>
        <p:nvPicPr>
          <p:cNvPr id="18448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45125"/>
            <a:ext cx="3959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84313"/>
            <a:ext cx="47879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Rectangle 26"/>
          <p:cNvSpPr>
            <a:spLocks noChangeArrowheads="1"/>
          </p:cNvSpPr>
          <p:nvPr/>
        </p:nvSpPr>
        <p:spPr bwMode="auto">
          <a:xfrm>
            <a:off x="4572000" y="4843463"/>
            <a:ext cx="4572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800"/>
              <a:t>VTE vakalarının ve ölümlerin 2/3’ü hastane kaynaklı, </a:t>
            </a:r>
          </a:p>
          <a:p>
            <a:pPr>
              <a:buFontTx/>
              <a:buChar char="•"/>
            </a:pPr>
            <a:r>
              <a:rPr lang="en-US" sz="1800"/>
              <a:t>PTE hastane ölümlerinin önlenebilir nedenlerinden başlıcası</a:t>
            </a:r>
          </a:p>
        </p:txBody>
      </p:sp>
      <p:sp>
        <p:nvSpPr>
          <p:cNvPr id="18451" name="Rectangle 27"/>
          <p:cNvSpPr>
            <a:spLocks noChangeArrowheads="1"/>
          </p:cNvSpPr>
          <p:nvPr/>
        </p:nvSpPr>
        <p:spPr bwMode="auto">
          <a:xfrm>
            <a:off x="3779838" y="6400800"/>
            <a:ext cx="536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hlink"/>
                </a:solidFill>
                <a:latin typeface="Arial" charset="0"/>
              </a:rPr>
              <a:t>Arch</a:t>
            </a:r>
            <a:r>
              <a:rPr lang="tr-TR" i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i="1">
                <a:solidFill>
                  <a:schemeClr val="hlink"/>
                </a:solidFill>
                <a:latin typeface="Arial" charset="0"/>
              </a:rPr>
              <a:t>Intern</a:t>
            </a:r>
            <a:r>
              <a:rPr lang="tr-TR" i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i="1">
                <a:solidFill>
                  <a:schemeClr val="hlink"/>
                </a:solidFill>
                <a:latin typeface="Arial" charset="0"/>
              </a:rPr>
              <a:t>Med. 1991 May;151(5):933-8</a:t>
            </a:r>
          </a:p>
          <a:p>
            <a:r>
              <a:rPr lang="en-US" i="1">
                <a:solidFill>
                  <a:schemeClr val="hlink"/>
                </a:solidFill>
                <a:latin typeface="Arial" charset="0"/>
              </a:rPr>
              <a:t>Chest. 2008;133:381S-453S</a:t>
            </a:r>
          </a:p>
        </p:txBody>
      </p:sp>
      <p:sp>
        <p:nvSpPr>
          <p:cNvPr id="10" name="9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541A38-F886-47B4-8C05-73AEA75F352B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BF2D6-4296-4663-BA9B-78FD3EFA1FEC}" type="slidenum">
              <a:rPr lang="tr-TR"/>
              <a:pPr>
                <a:defRPr/>
              </a:pPr>
              <a:t>30</a:t>
            </a:fld>
            <a:endParaRPr lang="tr-TR"/>
          </a:p>
        </p:txBody>
      </p:sp>
      <p:pic>
        <p:nvPicPr>
          <p:cNvPr id="1095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0"/>
            <a:ext cx="11160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3110A5-0534-4E6E-9269-C9A4825CA401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B70D-5FBB-4454-A6A7-7DF8D57EE944}" type="slidenum">
              <a:rPr lang="tr-TR"/>
              <a:pPr>
                <a:defRPr/>
              </a:pPr>
              <a:t>31</a:t>
            </a:fld>
            <a:endParaRPr lang="tr-TR"/>
          </a:p>
        </p:txBody>
      </p:sp>
      <p:graphicFrame>
        <p:nvGraphicFramePr>
          <p:cNvPr id="79915" name="Group 43"/>
          <p:cNvGraphicFramePr>
            <a:graphicFrameLocks noGrp="1"/>
          </p:cNvGraphicFramePr>
          <p:nvPr/>
        </p:nvGraphicFramePr>
        <p:xfrm>
          <a:off x="395288" y="188913"/>
          <a:ext cx="8353425" cy="1295400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TROMBOLİTİK TEDAV</a:t>
                      </a:r>
                      <a:r>
                        <a:rPr kumimoji="0" lang="tr-TR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(YÜKSEK RİSKLİ DURUMLAR)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913" name="Group 41"/>
          <p:cNvGraphicFramePr>
            <a:graphicFrameLocks noGrp="1"/>
          </p:cNvGraphicFramePr>
          <p:nvPr/>
        </p:nvGraphicFramePr>
        <p:xfrm>
          <a:off x="395288" y="1727200"/>
          <a:ext cx="4248150" cy="4537075"/>
        </p:xfrm>
        <a:graphic>
          <a:graphicData uri="http://schemas.openxmlformats.org/drawingml/2006/table">
            <a:tbl>
              <a:tblPr/>
              <a:tblGrid>
                <a:gridCol w="4248150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Sağ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ventrikül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disfonksiyonu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fizik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bulguları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EKG’de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sağ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ventrikül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yüklenme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bulguları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Ekokardiografide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sağ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ventriküler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dilatasyon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diskinezi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Patent foramen ovale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Serbest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sağ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ventriküler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pıhtı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3BC41D-51A1-451A-ABB6-2A6563D2111A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9909" name="Group 37"/>
          <p:cNvGraphicFramePr>
            <a:graphicFrameLocks noGrp="1"/>
          </p:cNvGraphicFramePr>
          <p:nvPr/>
        </p:nvGraphicFramePr>
        <p:xfrm>
          <a:off x="4822825" y="1773238"/>
          <a:ext cx="4070350" cy="4537075"/>
        </p:xfrm>
        <a:graphic>
          <a:graphicData uri="http://schemas.openxmlformats.org/drawingml/2006/table">
            <a:tbl>
              <a:tblPr/>
              <a:tblGrid>
                <a:gridCol w="4070350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Pulmoner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arter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sistolik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basıncı&gt; 50 mmHg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Yüksek troponin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düzeyi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Konjestif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kalp yetmezliği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Kronik obstrüktif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akciğer hastalığı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Yaş &gt; 70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Kanser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Sistemik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rteriyel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hipertansiyon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D050A-225B-429A-8F17-B373DEF5697D}" type="slidenum">
              <a:rPr lang="tr-TR"/>
              <a:pPr>
                <a:defRPr/>
              </a:pPr>
              <a:t>32</a:t>
            </a:fld>
            <a:endParaRPr lang="tr-TR"/>
          </a:p>
        </p:txBody>
      </p:sp>
      <p:graphicFrame>
        <p:nvGraphicFramePr>
          <p:cNvPr id="35842" name="Group 2"/>
          <p:cNvGraphicFramePr>
            <a:graphicFrameLocks noGrp="1"/>
          </p:cNvGraphicFramePr>
          <p:nvPr/>
        </p:nvGraphicFramePr>
        <p:xfrm>
          <a:off x="395288" y="188913"/>
          <a:ext cx="8353425" cy="1295400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ANTİKOAGÜLAN</a:t>
                      </a: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TEDAVİNİN SÜRESİ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12" name="Group 16"/>
          <p:cNvGraphicFramePr>
            <a:graphicFrameLocks noGrp="1"/>
          </p:cNvGraphicFramePr>
          <p:nvPr/>
        </p:nvGraphicFramePr>
        <p:xfrm>
          <a:off x="395288" y="1773238"/>
          <a:ext cx="8353425" cy="45370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VTE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geçici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 risk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faktörüne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bağlı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ise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3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aylık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tedavi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Tetikleyici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faktör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olmadan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PE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veya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proximal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DVT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ayın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sonunda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değerlendir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kanama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riski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yüksek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değilse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uzun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süreli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tedavi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önerilir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PE+kanser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DMAH ilk 3-6 ay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daha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sonra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VKA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ömür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boyu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veya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iyileşene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kadar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Tromboembolik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Pulmone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r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HT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ise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ömür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boyu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antikoagülasyon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3B96B9-717A-4B2B-B7D6-08C4DBFF8D25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56E2A-3C66-4D51-B106-C0E0254000D2}" type="slidenum">
              <a:rPr lang="tr-TR"/>
              <a:pPr>
                <a:defRPr/>
              </a:pPr>
              <a:t>33</a:t>
            </a:fld>
            <a:endParaRPr lang="tr-TR"/>
          </a:p>
        </p:txBody>
      </p:sp>
      <p:graphicFrame>
        <p:nvGraphicFramePr>
          <p:cNvPr id="35842" name="Group 2"/>
          <p:cNvGraphicFramePr>
            <a:graphicFrameLocks noGrp="1"/>
          </p:cNvGraphicFramePr>
          <p:nvPr/>
        </p:nvGraphicFramePr>
        <p:xfrm>
          <a:off x="395288" y="188913"/>
          <a:ext cx="8353425" cy="1295400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UZUN SÜRELİ TEDAVİ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935" name="Group 15"/>
          <p:cNvGraphicFramePr>
            <a:graphicFrameLocks noGrp="1"/>
          </p:cNvGraphicFramePr>
          <p:nvPr/>
        </p:nvGraphicFramePr>
        <p:xfrm>
          <a:off x="395288" y="1773238"/>
          <a:ext cx="8353425" cy="4700587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Tekrarlayan VTE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Ciddi trombofili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(APA sendromu, AT, protein C ve S eksikliği, homozigot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FVL, çift heterozigotluk)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Yüksek nüks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beklentisi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Tedavi alt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ı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nda devam eden D-dimer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pozitifliği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Hasta tercihi, iyi uyumu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AA5713-500C-4586-91CB-C2DE9CABF2E1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0E7-5CFE-4184-BACC-5FBD986A8D0C}" type="slidenum">
              <a:rPr lang="tr-TR"/>
              <a:pPr>
                <a:defRPr/>
              </a:pPr>
              <a:t>34</a:t>
            </a:fld>
            <a:endParaRPr lang="tr-TR"/>
          </a:p>
        </p:txBody>
      </p:sp>
      <p:pic>
        <p:nvPicPr>
          <p:cNvPr id="113666" name="Picture 5" descr="Untitled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0"/>
            <a:ext cx="402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8320-02A4-4002-9D3F-19536DFF8741}" type="slidenum">
              <a:rPr lang="tr-TR"/>
              <a:pPr>
                <a:defRPr/>
              </a:pPr>
              <a:t>35</a:t>
            </a:fld>
            <a:endParaRPr lang="tr-TR"/>
          </a:p>
        </p:txBody>
      </p:sp>
      <p:pic>
        <p:nvPicPr>
          <p:cNvPr id="1146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Text Box 5"/>
          <p:cNvSpPr txBox="1">
            <a:spLocks noChangeArrowheads="1"/>
          </p:cNvSpPr>
          <p:nvPr/>
        </p:nvSpPr>
        <p:spPr bwMode="auto">
          <a:xfrm>
            <a:off x="827088" y="260350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/>
              <a:t>YENİ ORAL ANTİKOAGULANLAR</a:t>
            </a:r>
            <a:endParaRPr lang="en-US" sz="3200" b="1"/>
          </a:p>
        </p:txBody>
      </p:sp>
      <p:graphicFrame>
        <p:nvGraphicFramePr>
          <p:cNvPr id="83980" name="Group 12"/>
          <p:cNvGraphicFramePr>
            <a:graphicFrameLocks noGrp="1"/>
          </p:cNvGraphicFramePr>
          <p:nvPr/>
        </p:nvGraphicFramePr>
        <p:xfrm>
          <a:off x="755650" y="188913"/>
          <a:ext cx="7848600" cy="719137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AC1E1-1DE1-4A87-94AE-5D4356D68F4B}" type="slidenum">
              <a:rPr lang="tr-TR"/>
              <a:pPr>
                <a:defRPr/>
              </a:pPr>
              <a:t>36</a:t>
            </a:fld>
            <a:endParaRPr lang="tr-TR"/>
          </a:p>
        </p:txBody>
      </p:sp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FCAC9-AB8D-4699-9C6B-751652801417}" type="slidenum">
              <a:rPr lang="tr-TR"/>
              <a:pPr>
                <a:defRPr/>
              </a:pPr>
              <a:t>4</a:t>
            </a:fld>
            <a:endParaRPr lang="tr-TR"/>
          </a:p>
        </p:txBody>
      </p:sp>
      <p:sp>
        <p:nvSpPr>
          <p:cNvPr id="19458" name="Rectangle 4"/>
          <p:cNvSpPr>
            <a:spLocks noGrp="1"/>
          </p:cNvSpPr>
          <p:nvPr>
            <p:ph/>
          </p:nvPr>
        </p:nvSpPr>
        <p:spPr>
          <a:xfrm>
            <a:off x="468313" y="260350"/>
            <a:ext cx="8229600" cy="58515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4284663" y="3716338"/>
            <a:ext cx="4562475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800" b="1"/>
              <a:t>HİPERKOAGÜLABİLİTE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348038" y="2205038"/>
            <a:ext cx="2376487" cy="5191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/>
              <a:t>TROMBOZ</a:t>
            </a: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684213" y="3716338"/>
            <a:ext cx="3021012" cy="3698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ANORMAL KAN AKIMI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1643063" y="785813"/>
            <a:ext cx="4889500" cy="3698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ENDOTEL HASARI/DİSFONKSİYONU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84213" y="4149725"/>
            <a:ext cx="2601912" cy="646113"/>
          </a:xfrm>
          <a:prstGeom prst="rect">
            <a:avLst/>
          </a:prstGeom>
          <a:solidFill>
            <a:srgbClr val="98B5D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•</a:t>
            </a:r>
            <a:r>
              <a:rPr lang="en-US" sz="1800" b="1"/>
              <a:t>STAZ</a:t>
            </a:r>
            <a:endParaRPr lang="en-US" sz="1800"/>
          </a:p>
          <a:p>
            <a:r>
              <a:rPr lang="en-US" sz="1800"/>
              <a:t>•</a:t>
            </a:r>
            <a:r>
              <a:rPr lang="en-US" sz="1800" b="1"/>
              <a:t>TÜRBÜLAN AKIM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4284663" y="4149725"/>
            <a:ext cx="3502025" cy="2032000"/>
          </a:xfrm>
          <a:prstGeom prst="rect">
            <a:avLst/>
          </a:prstGeom>
          <a:solidFill>
            <a:srgbClr val="98B5D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b="1"/>
              <a:t>FAKTÖR V LEIDEN</a:t>
            </a:r>
            <a:endParaRPr lang="en-US" sz="1800"/>
          </a:p>
          <a:p>
            <a:pPr>
              <a:buFontTx/>
              <a:buChar char="•"/>
            </a:pPr>
            <a:r>
              <a:rPr lang="en-US" sz="1800" b="1"/>
              <a:t>PROTROMBİN 20210 A</a:t>
            </a:r>
            <a:endParaRPr lang="en-US" sz="1800"/>
          </a:p>
          <a:p>
            <a:pPr>
              <a:buFontTx/>
              <a:buChar char="•"/>
            </a:pPr>
            <a:r>
              <a:rPr lang="en-US" sz="1800" b="1"/>
              <a:t>PROTEİN C EKSİKLİĞİ</a:t>
            </a:r>
            <a:endParaRPr lang="tr-TR" sz="1800" b="1"/>
          </a:p>
          <a:p>
            <a:pPr>
              <a:buFontTx/>
              <a:buChar char="•"/>
            </a:pPr>
            <a:r>
              <a:rPr lang="en-US" sz="1800" b="1"/>
              <a:t>PROTEİN S EKSİKLİĞİ</a:t>
            </a:r>
            <a:endParaRPr lang="en-US" sz="1800"/>
          </a:p>
          <a:p>
            <a:pPr>
              <a:buFontTx/>
              <a:buChar char="•"/>
            </a:pPr>
            <a:r>
              <a:rPr lang="en-US" sz="1800" b="1"/>
              <a:t>AT III EKSİKLİĞİ</a:t>
            </a:r>
            <a:endParaRPr lang="en-US" sz="1800"/>
          </a:p>
          <a:p>
            <a:pPr>
              <a:buFontTx/>
              <a:buChar char="•"/>
            </a:pPr>
            <a:r>
              <a:rPr lang="en-US" sz="1800" b="1"/>
              <a:t>KANSER</a:t>
            </a:r>
            <a:endParaRPr lang="en-US" sz="1800"/>
          </a:p>
          <a:p>
            <a:pPr>
              <a:buFontTx/>
              <a:buChar char="•"/>
            </a:pPr>
            <a:r>
              <a:rPr lang="en-US" sz="1800" b="1"/>
              <a:t>APA SENDROMU</a:t>
            </a:r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2286000" y="357188"/>
            <a:ext cx="3024188" cy="366712"/>
          </a:xfrm>
          <a:prstGeom prst="rect">
            <a:avLst/>
          </a:prstGeom>
          <a:solidFill>
            <a:srgbClr val="98B5D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ATEROSKLEROZ</a:t>
            </a:r>
          </a:p>
        </p:txBody>
      </p:sp>
      <p:sp>
        <p:nvSpPr>
          <p:cNvPr id="19466" name="AutoShape 22"/>
          <p:cNvSpPr>
            <a:spLocks noChangeArrowheads="1"/>
          </p:cNvSpPr>
          <p:nvPr/>
        </p:nvSpPr>
        <p:spPr bwMode="auto">
          <a:xfrm>
            <a:off x="3995738" y="1196975"/>
            <a:ext cx="485775" cy="976313"/>
          </a:xfrm>
          <a:prstGeom prst="downArrow">
            <a:avLst>
              <a:gd name="adj1" fmla="val 55556"/>
              <a:gd name="adj2" fmla="val 125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9467" name="AutoShape 23"/>
          <p:cNvSpPr>
            <a:spLocks noChangeArrowheads="1"/>
          </p:cNvSpPr>
          <p:nvPr/>
        </p:nvSpPr>
        <p:spPr bwMode="auto">
          <a:xfrm rot="-2612446">
            <a:off x="2195513" y="2997200"/>
            <a:ext cx="976312" cy="485775"/>
          </a:xfrm>
          <a:prstGeom prst="rightArrow">
            <a:avLst>
              <a:gd name="adj1" fmla="val 46370"/>
              <a:gd name="adj2" fmla="val 875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9468" name="AutoShape 24"/>
          <p:cNvSpPr>
            <a:spLocks noChangeArrowheads="1"/>
          </p:cNvSpPr>
          <p:nvPr/>
        </p:nvSpPr>
        <p:spPr bwMode="auto">
          <a:xfrm rot="2931952">
            <a:off x="5099843" y="2986882"/>
            <a:ext cx="1008063" cy="431800"/>
          </a:xfrm>
          <a:prstGeom prst="leftArrow">
            <a:avLst>
              <a:gd name="adj1" fmla="val 43046"/>
              <a:gd name="adj2" fmla="val 1229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pic>
        <p:nvPicPr>
          <p:cNvPr id="19469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Rectangle 26"/>
          <p:cNvSpPr>
            <a:spLocks noChangeArrowheads="1"/>
          </p:cNvSpPr>
          <p:nvPr/>
        </p:nvSpPr>
        <p:spPr bwMode="auto">
          <a:xfrm>
            <a:off x="0" y="5942013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1800"/>
              <a:t>Genler</a:t>
            </a:r>
          </a:p>
          <a:p>
            <a:pPr>
              <a:buFontTx/>
              <a:buChar char="•"/>
            </a:pPr>
            <a:r>
              <a:rPr lang="tr-TR" sz="1800"/>
              <a:t>Antikoagülan ağırlıklı hemostaz dengesi</a:t>
            </a:r>
          </a:p>
        </p:txBody>
      </p:sp>
      <p:pic>
        <p:nvPicPr>
          <p:cNvPr id="19471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308725"/>
            <a:ext cx="370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42549A-5CEA-4466-A445-01147EE7C0C8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102E3-C6DB-4639-8623-B525C6F21652}" type="slidenum">
              <a:rPr lang="tr-TR"/>
              <a:pPr>
                <a:defRPr/>
              </a:pPr>
              <a:t>5</a:t>
            </a:fld>
            <a:endParaRPr lang="tr-TR"/>
          </a:p>
        </p:txBody>
      </p:sp>
      <p:sp>
        <p:nvSpPr>
          <p:cNvPr id="49169" name="Oval 2"/>
          <p:cNvSpPr>
            <a:spLocks noChangeArrowheads="1"/>
          </p:cNvSpPr>
          <p:nvPr/>
        </p:nvSpPr>
        <p:spPr bwMode="auto">
          <a:xfrm>
            <a:off x="2971800" y="3505200"/>
            <a:ext cx="2895600" cy="457200"/>
          </a:xfrm>
          <a:prstGeom prst="ellipse">
            <a:avLst/>
          </a:prstGeom>
          <a:solidFill>
            <a:srgbClr val="808080"/>
          </a:solidFill>
          <a:ln w="762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9170" name="Oval 3"/>
          <p:cNvSpPr>
            <a:spLocks noChangeArrowheads="1"/>
          </p:cNvSpPr>
          <p:nvPr/>
        </p:nvSpPr>
        <p:spPr bwMode="auto">
          <a:xfrm>
            <a:off x="3124200" y="3581400"/>
            <a:ext cx="2514600" cy="228600"/>
          </a:xfrm>
          <a:prstGeom prst="ellipse">
            <a:avLst/>
          </a:prstGeom>
          <a:solidFill>
            <a:srgbClr val="333333"/>
          </a:solidFill>
          <a:ln w="762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9171" name="Line 4"/>
          <p:cNvSpPr>
            <a:spLocks noChangeShapeType="1"/>
          </p:cNvSpPr>
          <p:nvPr/>
        </p:nvSpPr>
        <p:spPr bwMode="auto">
          <a:xfrm>
            <a:off x="1752600" y="76200"/>
            <a:ext cx="5715000" cy="198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Rectangle 5"/>
          <p:cNvSpPr>
            <a:spLocks noChangeArrowheads="1"/>
          </p:cNvSpPr>
          <p:nvPr/>
        </p:nvSpPr>
        <p:spPr bwMode="auto">
          <a:xfrm>
            <a:off x="4343400" y="1066800"/>
            <a:ext cx="76200" cy="2667000"/>
          </a:xfrm>
          <a:prstGeom prst="rect">
            <a:avLst/>
          </a:prstGeom>
          <a:solidFill>
            <a:schemeClr val="tx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9173" name="Line 6"/>
          <p:cNvSpPr>
            <a:spLocks noChangeShapeType="1"/>
          </p:cNvSpPr>
          <p:nvPr/>
        </p:nvSpPr>
        <p:spPr bwMode="auto">
          <a:xfrm>
            <a:off x="7391400" y="20574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4" name="AutoShape 7"/>
          <p:cNvSpPr>
            <a:spLocks noChangeArrowheads="1"/>
          </p:cNvSpPr>
          <p:nvPr/>
        </p:nvSpPr>
        <p:spPr bwMode="auto">
          <a:xfrm rot="-5322992">
            <a:off x="6746081" y="1940719"/>
            <a:ext cx="1138238" cy="2590800"/>
          </a:xfrm>
          <a:prstGeom prst="moon">
            <a:avLst>
              <a:gd name="adj" fmla="val 50000"/>
            </a:avLst>
          </a:prstGeom>
          <a:solidFill>
            <a:srgbClr val="0000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9175" name="Oval 8"/>
          <p:cNvSpPr>
            <a:spLocks noChangeArrowheads="1"/>
          </p:cNvSpPr>
          <p:nvPr/>
        </p:nvSpPr>
        <p:spPr bwMode="auto">
          <a:xfrm>
            <a:off x="6172200" y="2362200"/>
            <a:ext cx="7620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9176" name="Oval 9"/>
          <p:cNvSpPr>
            <a:spLocks noChangeArrowheads="1"/>
          </p:cNvSpPr>
          <p:nvPr/>
        </p:nvSpPr>
        <p:spPr bwMode="auto">
          <a:xfrm>
            <a:off x="6705600" y="2514600"/>
            <a:ext cx="7620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9177" name="Oval 10"/>
          <p:cNvSpPr>
            <a:spLocks noChangeArrowheads="1"/>
          </p:cNvSpPr>
          <p:nvPr/>
        </p:nvSpPr>
        <p:spPr bwMode="auto">
          <a:xfrm>
            <a:off x="7543800" y="2438400"/>
            <a:ext cx="7620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9178" name="Oval 11"/>
          <p:cNvSpPr>
            <a:spLocks noChangeArrowheads="1"/>
          </p:cNvSpPr>
          <p:nvPr/>
        </p:nvSpPr>
        <p:spPr bwMode="auto">
          <a:xfrm>
            <a:off x="7086600" y="2438400"/>
            <a:ext cx="7620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9179" name="Line 12"/>
          <p:cNvSpPr>
            <a:spLocks noChangeShapeType="1"/>
          </p:cNvSpPr>
          <p:nvPr/>
        </p:nvSpPr>
        <p:spPr bwMode="auto">
          <a:xfrm>
            <a:off x="1828800" y="76200"/>
            <a:ext cx="0" cy="1219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0" name="AutoShape 13"/>
          <p:cNvSpPr>
            <a:spLocks noChangeArrowheads="1"/>
          </p:cNvSpPr>
          <p:nvPr/>
        </p:nvSpPr>
        <p:spPr bwMode="auto">
          <a:xfrm rot="-5322992">
            <a:off x="1259681" y="40482"/>
            <a:ext cx="1138237" cy="2590800"/>
          </a:xfrm>
          <a:prstGeom prst="moon">
            <a:avLst>
              <a:gd name="adj" fmla="val 50000"/>
            </a:avLst>
          </a:prstGeom>
          <a:solidFill>
            <a:srgbClr val="0000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9181" name="Oval 14"/>
          <p:cNvSpPr>
            <a:spLocks noChangeArrowheads="1"/>
          </p:cNvSpPr>
          <p:nvPr/>
        </p:nvSpPr>
        <p:spPr bwMode="auto">
          <a:xfrm>
            <a:off x="1066800" y="304800"/>
            <a:ext cx="1295400" cy="1219200"/>
          </a:xfrm>
          <a:prstGeom prst="ellipse">
            <a:avLst/>
          </a:prstGeom>
          <a:solidFill>
            <a:srgbClr val="C0C0C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1752600" y="4133850"/>
          <a:ext cx="5562600" cy="2724150"/>
        </p:xfrm>
        <a:graphic>
          <a:graphicData uri="http://schemas.openxmlformats.org/presentationml/2006/ole">
            <p:oleObj spid="_x0000_s49167" name="Bit Eşlem Resmi" r:id="rId4" imgW="3095238" imgH="1409897" progId="PBrush">
              <p:embed/>
            </p:oleObj>
          </a:graphicData>
        </a:graphic>
      </p:graphicFrame>
      <p:sp>
        <p:nvSpPr>
          <p:cNvPr id="2" name="Line 16"/>
          <p:cNvSpPr>
            <a:spLocks noChangeShapeType="1"/>
          </p:cNvSpPr>
          <p:nvPr/>
        </p:nvSpPr>
        <p:spPr bwMode="auto">
          <a:xfrm>
            <a:off x="9296400" y="5334000"/>
            <a:ext cx="1219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83" name="Text Box 17"/>
          <p:cNvSpPr txBox="1">
            <a:spLocks noChangeArrowheads="1"/>
          </p:cNvSpPr>
          <p:nvPr/>
        </p:nvSpPr>
        <p:spPr bwMode="auto">
          <a:xfrm>
            <a:off x="571500" y="536575"/>
            <a:ext cx="2084388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rgbClr val="B4023D"/>
                </a:solidFill>
                <a:latin typeface="Comic Sans MS" pitchFamily="66" charset="0"/>
              </a:rPr>
              <a:t>Pıhtılaşma sistemi</a:t>
            </a:r>
          </a:p>
        </p:txBody>
      </p:sp>
      <p:sp>
        <p:nvSpPr>
          <p:cNvPr id="49184" name="Text Box 18"/>
          <p:cNvSpPr txBox="1">
            <a:spLocks noChangeArrowheads="1"/>
          </p:cNvSpPr>
          <p:nvPr/>
        </p:nvSpPr>
        <p:spPr bwMode="auto">
          <a:xfrm>
            <a:off x="5346700" y="1952625"/>
            <a:ext cx="1055688" cy="641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 b="1">
                <a:latin typeface="Comic Sans MS" pitchFamily="66" charset="0"/>
              </a:rPr>
              <a:t>Sağlam </a:t>
            </a:r>
          </a:p>
          <a:p>
            <a:pPr algn="ctr"/>
            <a:r>
              <a:rPr lang="tr-TR" sz="1800" b="1">
                <a:latin typeface="Comic Sans MS" pitchFamily="66" charset="0"/>
              </a:rPr>
              <a:t>endotel</a:t>
            </a:r>
          </a:p>
        </p:txBody>
      </p:sp>
      <p:sp>
        <p:nvSpPr>
          <p:cNvPr id="49185" name="Text Box 19"/>
          <p:cNvSpPr txBox="1">
            <a:spLocks noChangeArrowheads="1"/>
          </p:cNvSpPr>
          <p:nvPr/>
        </p:nvSpPr>
        <p:spPr bwMode="auto">
          <a:xfrm>
            <a:off x="6300788" y="1773238"/>
            <a:ext cx="1208087" cy="641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 b="1">
                <a:latin typeface="Comic Sans MS" pitchFamily="66" charset="0"/>
              </a:rPr>
              <a:t>Normal </a:t>
            </a:r>
          </a:p>
          <a:p>
            <a:pPr algn="ctr"/>
            <a:r>
              <a:rPr lang="tr-TR" sz="1800" b="1">
                <a:latin typeface="Comic Sans MS" pitchFamily="66" charset="0"/>
              </a:rPr>
              <a:t>kan akımı</a:t>
            </a:r>
          </a:p>
        </p:txBody>
      </p:sp>
      <p:sp>
        <p:nvSpPr>
          <p:cNvPr id="49186" name="Text Box 20"/>
          <p:cNvSpPr txBox="1">
            <a:spLocks noChangeArrowheads="1"/>
          </p:cNvSpPr>
          <p:nvPr/>
        </p:nvSpPr>
        <p:spPr bwMode="auto">
          <a:xfrm>
            <a:off x="6867525" y="2608263"/>
            <a:ext cx="1181100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 b="1">
                <a:latin typeface="Comic Sans MS" pitchFamily="66" charset="0"/>
              </a:rPr>
              <a:t>Fibrinoliz</a:t>
            </a:r>
          </a:p>
        </p:txBody>
      </p:sp>
      <p:sp>
        <p:nvSpPr>
          <p:cNvPr id="49187" name="Text Box 21"/>
          <p:cNvSpPr txBox="1">
            <a:spLocks noChangeArrowheads="1"/>
          </p:cNvSpPr>
          <p:nvPr/>
        </p:nvSpPr>
        <p:spPr bwMode="auto">
          <a:xfrm>
            <a:off x="7278688" y="1876425"/>
            <a:ext cx="1819275" cy="641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 b="1">
                <a:latin typeface="Comic Sans MS" pitchFamily="66" charset="0"/>
              </a:rPr>
              <a:t>Doğal </a:t>
            </a:r>
          </a:p>
          <a:p>
            <a:pPr algn="ctr"/>
            <a:r>
              <a:rPr lang="tr-TR" sz="1800" b="1">
                <a:latin typeface="Comic Sans MS" pitchFamily="66" charset="0"/>
              </a:rPr>
              <a:t>antikoagülanlar</a:t>
            </a:r>
          </a:p>
        </p:txBody>
      </p:sp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9296400" y="5334000"/>
            <a:ext cx="1219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22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1EE601-D5C1-4E0F-A89D-AE2B10983DB5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662F8-20BD-4D7A-865D-EC027FC29C0C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51217" name="Oval 2"/>
          <p:cNvSpPr>
            <a:spLocks noChangeArrowheads="1"/>
          </p:cNvSpPr>
          <p:nvPr/>
        </p:nvSpPr>
        <p:spPr bwMode="auto">
          <a:xfrm>
            <a:off x="2971800" y="2971800"/>
            <a:ext cx="2895600" cy="457200"/>
          </a:xfrm>
          <a:prstGeom prst="ellipse">
            <a:avLst/>
          </a:prstGeom>
          <a:solidFill>
            <a:srgbClr val="808080"/>
          </a:solidFill>
          <a:ln w="762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1218" name="Oval 3"/>
          <p:cNvSpPr>
            <a:spLocks noChangeArrowheads="1"/>
          </p:cNvSpPr>
          <p:nvPr/>
        </p:nvSpPr>
        <p:spPr bwMode="auto">
          <a:xfrm>
            <a:off x="3124200" y="3048000"/>
            <a:ext cx="2514600" cy="228600"/>
          </a:xfrm>
          <a:prstGeom prst="ellipse">
            <a:avLst/>
          </a:prstGeom>
          <a:solidFill>
            <a:srgbClr val="333333"/>
          </a:solidFill>
          <a:ln w="762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1219" name="Line 4"/>
          <p:cNvSpPr>
            <a:spLocks noChangeShapeType="1"/>
          </p:cNvSpPr>
          <p:nvPr/>
        </p:nvSpPr>
        <p:spPr bwMode="auto">
          <a:xfrm>
            <a:off x="1752600" y="533400"/>
            <a:ext cx="571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Rectangle 5"/>
          <p:cNvSpPr>
            <a:spLocks noChangeArrowheads="1"/>
          </p:cNvSpPr>
          <p:nvPr/>
        </p:nvSpPr>
        <p:spPr bwMode="auto">
          <a:xfrm>
            <a:off x="4343400" y="533400"/>
            <a:ext cx="76200" cy="2667000"/>
          </a:xfrm>
          <a:prstGeom prst="rect">
            <a:avLst/>
          </a:prstGeom>
          <a:solidFill>
            <a:schemeClr val="tx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1221" name="Line 6"/>
          <p:cNvSpPr>
            <a:spLocks noChangeShapeType="1"/>
          </p:cNvSpPr>
          <p:nvPr/>
        </p:nvSpPr>
        <p:spPr bwMode="auto">
          <a:xfrm>
            <a:off x="7391400" y="5334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AutoShape 7"/>
          <p:cNvSpPr>
            <a:spLocks noChangeArrowheads="1"/>
          </p:cNvSpPr>
          <p:nvPr/>
        </p:nvSpPr>
        <p:spPr bwMode="auto">
          <a:xfrm rot="-5322992">
            <a:off x="6746081" y="726282"/>
            <a:ext cx="1138237" cy="2590800"/>
          </a:xfrm>
          <a:prstGeom prst="moon">
            <a:avLst>
              <a:gd name="adj" fmla="val 50000"/>
            </a:avLst>
          </a:prstGeom>
          <a:solidFill>
            <a:srgbClr val="0000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1223" name="Oval 8"/>
          <p:cNvSpPr>
            <a:spLocks noChangeArrowheads="1"/>
          </p:cNvSpPr>
          <p:nvPr/>
        </p:nvSpPr>
        <p:spPr bwMode="auto">
          <a:xfrm>
            <a:off x="6324600" y="1295400"/>
            <a:ext cx="7620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1224" name="Oval 9"/>
          <p:cNvSpPr>
            <a:spLocks noChangeArrowheads="1"/>
          </p:cNvSpPr>
          <p:nvPr/>
        </p:nvSpPr>
        <p:spPr bwMode="auto">
          <a:xfrm>
            <a:off x="7239000" y="1371600"/>
            <a:ext cx="7620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1225" name="Oval 10"/>
          <p:cNvSpPr>
            <a:spLocks noChangeArrowheads="1"/>
          </p:cNvSpPr>
          <p:nvPr/>
        </p:nvSpPr>
        <p:spPr bwMode="auto">
          <a:xfrm>
            <a:off x="7848600" y="1600200"/>
            <a:ext cx="381000" cy="381000"/>
          </a:xfrm>
          <a:prstGeom prst="ellipse">
            <a:avLst/>
          </a:pr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1226" name="Oval 11"/>
          <p:cNvSpPr>
            <a:spLocks noChangeArrowheads="1"/>
          </p:cNvSpPr>
          <p:nvPr/>
        </p:nvSpPr>
        <p:spPr bwMode="auto">
          <a:xfrm>
            <a:off x="6705600" y="1295400"/>
            <a:ext cx="7620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1227" name="Line 12"/>
          <p:cNvSpPr>
            <a:spLocks noChangeShapeType="1"/>
          </p:cNvSpPr>
          <p:nvPr/>
        </p:nvSpPr>
        <p:spPr bwMode="auto">
          <a:xfrm>
            <a:off x="1828800" y="533400"/>
            <a:ext cx="0" cy="1295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AutoShape 13"/>
          <p:cNvSpPr>
            <a:spLocks noChangeArrowheads="1"/>
          </p:cNvSpPr>
          <p:nvPr/>
        </p:nvSpPr>
        <p:spPr bwMode="auto">
          <a:xfrm rot="-5322992">
            <a:off x="1259681" y="721519"/>
            <a:ext cx="1138238" cy="2590800"/>
          </a:xfrm>
          <a:prstGeom prst="moon">
            <a:avLst>
              <a:gd name="adj" fmla="val 50000"/>
            </a:avLst>
          </a:prstGeom>
          <a:solidFill>
            <a:srgbClr val="0000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1229" name="Oval 14"/>
          <p:cNvSpPr>
            <a:spLocks noChangeArrowheads="1"/>
          </p:cNvSpPr>
          <p:nvPr/>
        </p:nvSpPr>
        <p:spPr bwMode="auto">
          <a:xfrm>
            <a:off x="1066800" y="838200"/>
            <a:ext cx="1371600" cy="1295400"/>
          </a:xfrm>
          <a:prstGeom prst="ellipse">
            <a:avLst/>
          </a:prstGeom>
          <a:solidFill>
            <a:srgbClr val="C0C0C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graphicFrame>
        <p:nvGraphicFramePr>
          <p:cNvPr id="51215" name="Object 15"/>
          <p:cNvGraphicFramePr>
            <a:graphicFrameLocks noChangeAspect="1"/>
          </p:cNvGraphicFramePr>
          <p:nvPr/>
        </p:nvGraphicFramePr>
        <p:xfrm>
          <a:off x="1752600" y="3962400"/>
          <a:ext cx="5562600" cy="2724150"/>
        </p:xfrm>
        <a:graphic>
          <a:graphicData uri="http://schemas.openxmlformats.org/presentationml/2006/ole">
            <p:oleObj spid="_x0000_s51215" name="Bit Eşlem Resmi" r:id="rId4" imgW="3095238" imgH="1409897" progId="PBrush">
              <p:embed/>
            </p:oleObj>
          </a:graphicData>
        </a:graphic>
      </p:graphicFrame>
      <p:sp>
        <p:nvSpPr>
          <p:cNvPr id="2" name="Line 16"/>
          <p:cNvSpPr>
            <a:spLocks noChangeShapeType="1"/>
          </p:cNvSpPr>
          <p:nvPr/>
        </p:nvSpPr>
        <p:spPr bwMode="auto">
          <a:xfrm>
            <a:off x="9296400" y="51816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Text Box 17"/>
          <p:cNvSpPr txBox="1">
            <a:spLocks noChangeArrowheads="1"/>
          </p:cNvSpPr>
          <p:nvPr/>
        </p:nvSpPr>
        <p:spPr bwMode="auto">
          <a:xfrm>
            <a:off x="927100" y="1008063"/>
            <a:ext cx="2084388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rgbClr val="B4023D"/>
                </a:solidFill>
                <a:latin typeface="Comic Sans MS" pitchFamily="66" charset="0"/>
              </a:rPr>
              <a:t>Pıhtılaşma sistemi</a:t>
            </a:r>
          </a:p>
        </p:txBody>
      </p:sp>
      <p:sp>
        <p:nvSpPr>
          <p:cNvPr id="51232" name="Text Box 18"/>
          <p:cNvSpPr txBox="1">
            <a:spLocks noChangeArrowheads="1"/>
          </p:cNvSpPr>
          <p:nvPr/>
        </p:nvSpPr>
        <p:spPr bwMode="auto">
          <a:xfrm>
            <a:off x="5675313" y="809625"/>
            <a:ext cx="1006475" cy="641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latin typeface="Comic Sans MS" pitchFamily="66" charset="0"/>
              </a:rPr>
              <a:t>Sağlam </a:t>
            </a:r>
          </a:p>
          <a:p>
            <a:pPr algn="ctr"/>
            <a:r>
              <a:rPr lang="tr-TR" sz="1800">
                <a:latin typeface="Comic Sans MS" pitchFamily="66" charset="0"/>
              </a:rPr>
              <a:t>endotel</a:t>
            </a:r>
          </a:p>
        </p:txBody>
      </p:sp>
      <p:sp>
        <p:nvSpPr>
          <p:cNvPr id="51233" name="Text Box 19"/>
          <p:cNvSpPr txBox="1">
            <a:spLocks noChangeArrowheads="1"/>
          </p:cNvSpPr>
          <p:nvPr/>
        </p:nvSpPr>
        <p:spPr bwMode="auto">
          <a:xfrm>
            <a:off x="6519863" y="765175"/>
            <a:ext cx="1158875" cy="641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latin typeface="Comic Sans MS" pitchFamily="66" charset="0"/>
              </a:rPr>
              <a:t>Normal </a:t>
            </a:r>
          </a:p>
          <a:p>
            <a:pPr algn="ctr"/>
            <a:r>
              <a:rPr lang="tr-TR" sz="1800">
                <a:latin typeface="Comic Sans MS" pitchFamily="66" charset="0"/>
              </a:rPr>
              <a:t>kan akımı</a:t>
            </a:r>
          </a:p>
        </p:txBody>
      </p:sp>
      <p:sp>
        <p:nvSpPr>
          <p:cNvPr id="51234" name="Text Box 20"/>
          <p:cNvSpPr txBox="1">
            <a:spLocks noChangeArrowheads="1"/>
          </p:cNvSpPr>
          <p:nvPr/>
        </p:nvSpPr>
        <p:spPr bwMode="auto">
          <a:xfrm>
            <a:off x="7096125" y="1617663"/>
            <a:ext cx="1181100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latin typeface="Comic Sans MS" pitchFamily="66" charset="0"/>
              </a:rPr>
              <a:t>Fibrinoliz</a:t>
            </a:r>
          </a:p>
        </p:txBody>
      </p:sp>
      <p:sp>
        <p:nvSpPr>
          <p:cNvPr id="51235" name="Text Box 21"/>
          <p:cNvSpPr txBox="1">
            <a:spLocks noChangeArrowheads="1"/>
          </p:cNvSpPr>
          <p:nvPr/>
        </p:nvSpPr>
        <p:spPr bwMode="auto">
          <a:xfrm>
            <a:off x="7456488" y="1038225"/>
            <a:ext cx="1781175" cy="641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rgbClr val="FF3300"/>
                </a:solidFill>
                <a:latin typeface="Comic Sans MS" pitchFamily="66" charset="0"/>
              </a:rPr>
              <a:t>Doğal </a:t>
            </a:r>
          </a:p>
          <a:p>
            <a:pPr algn="ctr"/>
            <a:r>
              <a:rPr lang="tr-TR" sz="1800">
                <a:solidFill>
                  <a:srgbClr val="FF3300"/>
                </a:solidFill>
                <a:latin typeface="Comic Sans MS" pitchFamily="66" charset="0"/>
              </a:rPr>
              <a:t>antikoagülanlar</a:t>
            </a:r>
          </a:p>
        </p:txBody>
      </p:sp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9296400" y="51816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9296400" y="51816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2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AA3265-9F15-41B7-8407-19F1CF60DA69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EFC8A-3DA6-4869-90B3-66BC6B06EF29}" type="slidenum">
              <a:rPr lang="tr-TR"/>
              <a:pPr>
                <a:defRPr/>
              </a:pPr>
              <a:t>7</a:t>
            </a:fld>
            <a:endParaRPr lang="tr-TR"/>
          </a:p>
        </p:txBody>
      </p:sp>
      <p:sp>
        <p:nvSpPr>
          <p:cNvPr id="53266" name="Oval 2"/>
          <p:cNvSpPr>
            <a:spLocks noChangeArrowheads="1"/>
          </p:cNvSpPr>
          <p:nvPr/>
        </p:nvSpPr>
        <p:spPr bwMode="auto">
          <a:xfrm>
            <a:off x="2971800" y="3429000"/>
            <a:ext cx="2895600" cy="457200"/>
          </a:xfrm>
          <a:prstGeom prst="ellipse">
            <a:avLst/>
          </a:prstGeom>
          <a:solidFill>
            <a:srgbClr val="808080"/>
          </a:solidFill>
          <a:ln w="762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3267" name="Oval 3"/>
          <p:cNvSpPr>
            <a:spLocks noChangeArrowheads="1"/>
          </p:cNvSpPr>
          <p:nvPr/>
        </p:nvSpPr>
        <p:spPr bwMode="auto">
          <a:xfrm>
            <a:off x="3124200" y="3505200"/>
            <a:ext cx="2514600" cy="228600"/>
          </a:xfrm>
          <a:prstGeom prst="ellipse">
            <a:avLst/>
          </a:prstGeom>
          <a:solidFill>
            <a:srgbClr val="333333"/>
          </a:solidFill>
          <a:ln w="762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3268" name="Line 4"/>
          <p:cNvSpPr>
            <a:spLocks noChangeShapeType="1"/>
          </p:cNvSpPr>
          <p:nvPr/>
        </p:nvSpPr>
        <p:spPr bwMode="auto">
          <a:xfrm flipV="1">
            <a:off x="1828800" y="152400"/>
            <a:ext cx="54102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Rectangle 5"/>
          <p:cNvSpPr>
            <a:spLocks noChangeArrowheads="1"/>
          </p:cNvSpPr>
          <p:nvPr/>
        </p:nvSpPr>
        <p:spPr bwMode="auto">
          <a:xfrm>
            <a:off x="4343400" y="990600"/>
            <a:ext cx="76200" cy="2667000"/>
          </a:xfrm>
          <a:prstGeom prst="rect">
            <a:avLst/>
          </a:prstGeom>
          <a:solidFill>
            <a:schemeClr val="tx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3270" name="Line 6"/>
          <p:cNvSpPr>
            <a:spLocks noChangeShapeType="1"/>
          </p:cNvSpPr>
          <p:nvPr/>
        </p:nvSpPr>
        <p:spPr bwMode="auto">
          <a:xfrm>
            <a:off x="7239000" y="1524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AutoShape 7"/>
          <p:cNvSpPr>
            <a:spLocks noChangeArrowheads="1"/>
          </p:cNvSpPr>
          <p:nvPr/>
        </p:nvSpPr>
        <p:spPr bwMode="auto">
          <a:xfrm rot="-5322992">
            <a:off x="6746081" y="35719"/>
            <a:ext cx="1138238" cy="2590800"/>
          </a:xfrm>
          <a:prstGeom prst="moon">
            <a:avLst>
              <a:gd name="adj" fmla="val 50000"/>
            </a:avLst>
          </a:prstGeom>
          <a:solidFill>
            <a:srgbClr val="0000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3272" name="Oval 8"/>
          <p:cNvSpPr>
            <a:spLocks noChangeArrowheads="1"/>
          </p:cNvSpPr>
          <p:nvPr/>
        </p:nvSpPr>
        <p:spPr bwMode="auto">
          <a:xfrm>
            <a:off x="6324600" y="533400"/>
            <a:ext cx="7620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3273" name="Oval 9"/>
          <p:cNvSpPr>
            <a:spLocks noChangeArrowheads="1"/>
          </p:cNvSpPr>
          <p:nvPr/>
        </p:nvSpPr>
        <p:spPr bwMode="auto">
          <a:xfrm>
            <a:off x="7239000" y="685800"/>
            <a:ext cx="7620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3274" name="Oval 10"/>
          <p:cNvSpPr>
            <a:spLocks noChangeArrowheads="1"/>
          </p:cNvSpPr>
          <p:nvPr/>
        </p:nvSpPr>
        <p:spPr bwMode="auto">
          <a:xfrm>
            <a:off x="7848600" y="914400"/>
            <a:ext cx="381000" cy="381000"/>
          </a:xfrm>
          <a:prstGeom prst="ellipse">
            <a:avLst/>
          </a:pr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3275" name="Oval 11"/>
          <p:cNvSpPr>
            <a:spLocks noChangeArrowheads="1"/>
          </p:cNvSpPr>
          <p:nvPr/>
        </p:nvSpPr>
        <p:spPr bwMode="auto">
          <a:xfrm>
            <a:off x="6629400" y="685800"/>
            <a:ext cx="838200" cy="838200"/>
          </a:xfrm>
          <a:prstGeom prst="ellipse">
            <a:avLst/>
          </a:pr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3276" name="Line 12"/>
          <p:cNvSpPr>
            <a:spLocks noChangeShapeType="1"/>
          </p:cNvSpPr>
          <p:nvPr/>
        </p:nvSpPr>
        <p:spPr bwMode="auto">
          <a:xfrm>
            <a:off x="1828800" y="1676400"/>
            <a:ext cx="0" cy="1295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AutoShape 13"/>
          <p:cNvSpPr>
            <a:spLocks noChangeArrowheads="1"/>
          </p:cNvSpPr>
          <p:nvPr/>
        </p:nvSpPr>
        <p:spPr bwMode="auto">
          <a:xfrm rot="-5322992">
            <a:off x="1259681" y="1716882"/>
            <a:ext cx="1138237" cy="2590800"/>
          </a:xfrm>
          <a:prstGeom prst="moon">
            <a:avLst>
              <a:gd name="adj" fmla="val 50000"/>
            </a:avLst>
          </a:prstGeom>
          <a:solidFill>
            <a:srgbClr val="0000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3278" name="Oval 14"/>
          <p:cNvSpPr>
            <a:spLocks noChangeArrowheads="1"/>
          </p:cNvSpPr>
          <p:nvPr/>
        </p:nvSpPr>
        <p:spPr bwMode="auto">
          <a:xfrm>
            <a:off x="1143000" y="1905000"/>
            <a:ext cx="1143000" cy="1143000"/>
          </a:xfrm>
          <a:prstGeom prst="ellipse">
            <a:avLst/>
          </a:prstGeom>
          <a:solidFill>
            <a:srgbClr val="C0C0C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3279" name="Oval 15"/>
          <p:cNvSpPr>
            <a:spLocks noChangeArrowheads="1"/>
          </p:cNvSpPr>
          <p:nvPr/>
        </p:nvSpPr>
        <p:spPr bwMode="auto">
          <a:xfrm>
            <a:off x="1981200" y="2286000"/>
            <a:ext cx="762000" cy="762000"/>
          </a:xfrm>
          <a:prstGeom prst="ellipse">
            <a:avLst/>
          </a:prstGeom>
          <a:solidFill>
            <a:srgbClr val="C0C0C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1676400" y="4133850"/>
          <a:ext cx="5562600" cy="2724150"/>
        </p:xfrm>
        <a:graphic>
          <a:graphicData uri="http://schemas.openxmlformats.org/presentationml/2006/ole">
            <p:oleObj spid="_x0000_s53264" name="Bit Eşlem Resmi" r:id="rId4" imgW="3095238" imgH="1409897" progId="PBrush">
              <p:embed/>
            </p:oleObj>
          </a:graphicData>
        </a:graphic>
      </p:graphicFrame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3733800" y="5715000"/>
            <a:ext cx="990600" cy="762000"/>
          </a:xfrm>
          <a:prstGeom prst="ellipse">
            <a:avLst/>
          </a:prstGeom>
          <a:solidFill>
            <a:srgbClr val="00000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" name="Oval 18"/>
          <p:cNvSpPr>
            <a:spLocks noChangeArrowheads="1"/>
          </p:cNvSpPr>
          <p:nvPr/>
        </p:nvSpPr>
        <p:spPr bwMode="auto">
          <a:xfrm>
            <a:off x="3886200" y="5486400"/>
            <a:ext cx="1524000" cy="1143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" name="Oval 19"/>
          <p:cNvSpPr>
            <a:spLocks noChangeArrowheads="1"/>
          </p:cNvSpPr>
          <p:nvPr/>
        </p:nvSpPr>
        <p:spPr bwMode="auto">
          <a:xfrm>
            <a:off x="4114800" y="5410200"/>
            <a:ext cx="1524000" cy="1143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4419600" y="5257800"/>
            <a:ext cx="1524000" cy="1143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4643438" y="4941888"/>
            <a:ext cx="1524000" cy="1143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3285" name="Text Box 22"/>
          <p:cNvSpPr txBox="1">
            <a:spLocks noChangeArrowheads="1"/>
          </p:cNvSpPr>
          <p:nvPr/>
        </p:nvSpPr>
        <p:spPr bwMode="auto">
          <a:xfrm>
            <a:off x="6043613" y="384175"/>
            <a:ext cx="1006475" cy="641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chemeClr val="accent1"/>
                </a:solidFill>
                <a:latin typeface="Comic Sans MS" pitchFamily="66" charset="0"/>
              </a:rPr>
              <a:t>Sağlam </a:t>
            </a:r>
          </a:p>
          <a:p>
            <a:pPr algn="ctr"/>
            <a:r>
              <a:rPr lang="tr-TR" sz="1800">
                <a:solidFill>
                  <a:schemeClr val="accent1"/>
                </a:solidFill>
                <a:latin typeface="Comic Sans MS" pitchFamily="66" charset="0"/>
              </a:rPr>
              <a:t>endotel</a:t>
            </a:r>
          </a:p>
        </p:txBody>
      </p:sp>
      <p:sp>
        <p:nvSpPr>
          <p:cNvPr id="53286" name="Text Box 23"/>
          <p:cNvSpPr txBox="1">
            <a:spLocks noChangeArrowheads="1"/>
          </p:cNvSpPr>
          <p:nvPr/>
        </p:nvSpPr>
        <p:spPr bwMode="auto">
          <a:xfrm>
            <a:off x="6799263" y="307975"/>
            <a:ext cx="1158875" cy="641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chemeClr val="accent1"/>
                </a:solidFill>
                <a:latin typeface="Comic Sans MS" pitchFamily="66" charset="0"/>
              </a:rPr>
              <a:t>Normal </a:t>
            </a:r>
          </a:p>
          <a:p>
            <a:pPr algn="ctr"/>
            <a:r>
              <a:rPr lang="tr-TR" sz="1800">
                <a:solidFill>
                  <a:schemeClr val="accent1"/>
                </a:solidFill>
                <a:latin typeface="Comic Sans MS" pitchFamily="66" charset="0"/>
              </a:rPr>
              <a:t>kan akımı</a:t>
            </a:r>
          </a:p>
        </p:txBody>
      </p:sp>
      <p:sp>
        <p:nvSpPr>
          <p:cNvPr id="53287" name="Text Box 24"/>
          <p:cNvSpPr txBox="1">
            <a:spLocks noChangeArrowheads="1"/>
          </p:cNvSpPr>
          <p:nvPr/>
        </p:nvSpPr>
        <p:spPr bwMode="auto">
          <a:xfrm>
            <a:off x="7096125" y="855663"/>
            <a:ext cx="1181100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chemeClr val="accent1"/>
                </a:solidFill>
                <a:latin typeface="Comic Sans MS" pitchFamily="66" charset="0"/>
              </a:rPr>
              <a:t>Fibrinoliz</a:t>
            </a:r>
          </a:p>
        </p:txBody>
      </p:sp>
      <p:sp>
        <p:nvSpPr>
          <p:cNvPr id="53288" name="Text Box 25"/>
          <p:cNvSpPr txBox="1">
            <a:spLocks noChangeArrowheads="1"/>
          </p:cNvSpPr>
          <p:nvPr/>
        </p:nvSpPr>
        <p:spPr bwMode="auto">
          <a:xfrm>
            <a:off x="7526338" y="123825"/>
            <a:ext cx="1781175" cy="641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rgbClr val="FF3300"/>
                </a:solidFill>
                <a:latin typeface="Comic Sans MS" pitchFamily="66" charset="0"/>
              </a:rPr>
              <a:t>Doğal </a:t>
            </a:r>
          </a:p>
          <a:p>
            <a:pPr algn="ctr"/>
            <a:r>
              <a:rPr lang="tr-TR" sz="1800">
                <a:solidFill>
                  <a:srgbClr val="FF3300"/>
                </a:solidFill>
                <a:latin typeface="Comic Sans MS" pitchFamily="66" charset="0"/>
              </a:rPr>
              <a:t>antikoagülanlar</a:t>
            </a:r>
          </a:p>
        </p:txBody>
      </p:sp>
      <p:sp>
        <p:nvSpPr>
          <p:cNvPr id="53289" name="Text Box 26"/>
          <p:cNvSpPr txBox="1">
            <a:spLocks noChangeArrowheads="1"/>
          </p:cNvSpPr>
          <p:nvPr/>
        </p:nvSpPr>
        <p:spPr bwMode="auto">
          <a:xfrm>
            <a:off x="179388" y="1773238"/>
            <a:ext cx="2084387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rgbClr val="B4023D"/>
                </a:solidFill>
                <a:latin typeface="Comic Sans MS" pitchFamily="66" charset="0"/>
              </a:rPr>
              <a:t>Pıhtılaşma sistemi</a:t>
            </a:r>
          </a:p>
        </p:txBody>
      </p:sp>
      <p:sp>
        <p:nvSpPr>
          <p:cNvPr id="53290" name="Text Box 27"/>
          <p:cNvSpPr txBox="1">
            <a:spLocks noChangeArrowheads="1"/>
          </p:cNvSpPr>
          <p:nvPr/>
        </p:nvSpPr>
        <p:spPr bwMode="auto">
          <a:xfrm>
            <a:off x="1874838" y="1984375"/>
            <a:ext cx="1427162" cy="641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 b="1">
                <a:solidFill>
                  <a:schemeClr val="accent2"/>
                </a:solidFill>
                <a:latin typeface="Comic Sans MS" pitchFamily="66" charset="0"/>
              </a:rPr>
              <a:t>Tetikleyici </a:t>
            </a:r>
          </a:p>
          <a:p>
            <a:pPr algn="ctr"/>
            <a:r>
              <a:rPr lang="tr-TR" sz="1800" b="1">
                <a:solidFill>
                  <a:schemeClr val="accent2"/>
                </a:solidFill>
                <a:latin typeface="Comic Sans MS" pitchFamily="66" charset="0"/>
              </a:rPr>
              <a:t>Faktör</a:t>
            </a:r>
          </a:p>
        </p:txBody>
      </p:sp>
      <p:sp>
        <p:nvSpPr>
          <p:cNvPr id="28" name="27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391A3A-6D26-465E-89BC-2B133DF7218C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2BEC-D5D5-4934-88AD-80DBCE1DC155}" type="slidenum">
              <a:rPr lang="tr-TR"/>
              <a:pPr>
                <a:defRPr/>
              </a:pPr>
              <a:t>8</a:t>
            </a:fld>
            <a:endParaRPr lang="tr-TR"/>
          </a:p>
        </p:txBody>
      </p:sp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395288" y="188913"/>
          <a:ext cx="8353425" cy="1295400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VTE RİSK FAKTÖRLERİ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73" name="Group 53"/>
          <p:cNvGraphicFramePr>
            <a:graphicFrameLocks noGrp="1"/>
          </p:cNvGraphicFramePr>
          <p:nvPr/>
        </p:nvGraphicFramePr>
        <p:xfrm>
          <a:off x="395288" y="1773238"/>
          <a:ext cx="8280400" cy="4537075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310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89562-3DCB-4D2F-A02F-78309A6BC4BE}" type="slidenum"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tr-TR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>
          <a:ln w="38100">
            <a:solidFill>
              <a:srgbClr val="FF3300"/>
            </a:solidFill>
          </a:ln>
        </p:spPr>
        <p:txBody>
          <a:bodyPr/>
          <a:lstStyle/>
          <a:p>
            <a:r>
              <a:rPr lang="tr-TR" smtClean="0"/>
              <a:t>DVT’de klinik semptom ve bulgular</a:t>
            </a:r>
            <a:endParaRPr lang="en-US" smtClean="0"/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ln w="381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smtClean="0">
                <a:latin typeface="Verdana" pitchFamily="34" charset="0"/>
              </a:rPr>
              <a:t>Ağ</a:t>
            </a:r>
            <a:r>
              <a:rPr lang="en-US" sz="2800" smtClean="0">
                <a:latin typeface="Verdana" pitchFamily="34" charset="0"/>
              </a:rPr>
              <a:t>r</a:t>
            </a:r>
            <a:r>
              <a:rPr lang="tr-TR" sz="2800" smtClean="0">
                <a:latin typeface="Verdana" pitchFamily="34" charset="0"/>
              </a:rPr>
              <a:t>ı</a:t>
            </a:r>
          </a:p>
          <a:p>
            <a:pPr>
              <a:lnSpc>
                <a:spcPct val="90000"/>
              </a:lnSpc>
            </a:pPr>
            <a:r>
              <a:rPr lang="tr-TR" sz="2800" smtClean="0">
                <a:latin typeface="Verdana" pitchFamily="34" charset="0"/>
              </a:rPr>
              <a:t>D</a:t>
            </a:r>
            <a:r>
              <a:rPr lang="en-US" sz="2800" smtClean="0">
                <a:latin typeface="Verdana" pitchFamily="34" charset="0"/>
              </a:rPr>
              <a:t>uyarl</a:t>
            </a:r>
            <a:r>
              <a:rPr lang="tr-TR" sz="2800" smtClean="0">
                <a:latin typeface="Verdana" pitchFamily="34" charset="0"/>
              </a:rPr>
              <a:t>ı</a:t>
            </a:r>
            <a:r>
              <a:rPr lang="en-US" sz="2800" smtClean="0">
                <a:latin typeface="Verdana" pitchFamily="34" charset="0"/>
              </a:rPr>
              <a:t>l</a:t>
            </a:r>
            <a:r>
              <a:rPr lang="tr-TR" sz="2800" smtClean="0">
                <a:latin typeface="Verdana" pitchFamily="34" charset="0"/>
              </a:rPr>
              <a:t>ı</a:t>
            </a:r>
            <a:r>
              <a:rPr lang="en-US" sz="2800" smtClean="0">
                <a:latin typeface="Verdana" pitchFamily="34" charset="0"/>
              </a:rPr>
              <a:t>k</a:t>
            </a:r>
            <a:endParaRPr lang="tr-TR" sz="280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smtClean="0">
                <a:latin typeface="Verdana" pitchFamily="34" charset="0"/>
              </a:rPr>
              <a:t>E</a:t>
            </a:r>
            <a:r>
              <a:rPr lang="en-US" sz="2800" smtClean="0">
                <a:latin typeface="Verdana" pitchFamily="34" charset="0"/>
              </a:rPr>
              <a:t>ritem</a:t>
            </a:r>
            <a:endParaRPr lang="tr-TR" sz="280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smtClean="0">
                <a:latin typeface="Verdana" pitchFamily="34" charset="0"/>
              </a:rPr>
              <a:t>I</a:t>
            </a:r>
            <a:r>
              <a:rPr lang="en-US" sz="2800" smtClean="0">
                <a:latin typeface="Verdana" pitchFamily="34" charset="0"/>
              </a:rPr>
              <a:t>s</a:t>
            </a:r>
            <a:r>
              <a:rPr lang="tr-TR" sz="2800" smtClean="0">
                <a:latin typeface="Verdana" pitchFamily="34" charset="0"/>
              </a:rPr>
              <a:t>ı</a:t>
            </a:r>
            <a:r>
              <a:rPr lang="en-US" sz="2800" smtClean="0">
                <a:latin typeface="Verdana" pitchFamily="34" charset="0"/>
              </a:rPr>
              <a:t> art</a:t>
            </a:r>
            <a:r>
              <a:rPr lang="tr-TR" sz="2800" smtClean="0">
                <a:latin typeface="Verdana" pitchFamily="34" charset="0"/>
              </a:rPr>
              <a:t>ışı</a:t>
            </a:r>
          </a:p>
          <a:p>
            <a:pPr>
              <a:lnSpc>
                <a:spcPct val="90000"/>
              </a:lnSpc>
            </a:pPr>
            <a:r>
              <a:rPr lang="tr-TR" sz="2800" smtClean="0">
                <a:latin typeface="Verdana" pitchFamily="34" charset="0"/>
              </a:rPr>
              <a:t>G</a:t>
            </a:r>
            <a:r>
              <a:rPr lang="en-US" sz="2800" smtClean="0">
                <a:latin typeface="Verdana" pitchFamily="34" charset="0"/>
              </a:rPr>
              <a:t>ode b</a:t>
            </a:r>
            <a:r>
              <a:rPr lang="tr-TR" sz="2800" smtClean="0">
                <a:latin typeface="Verdana" pitchFamily="34" charset="0"/>
              </a:rPr>
              <a:t>ı</a:t>
            </a:r>
            <a:r>
              <a:rPr lang="en-US" sz="2800" smtClean="0">
                <a:latin typeface="Verdana" pitchFamily="34" charset="0"/>
              </a:rPr>
              <a:t>rakan ödem</a:t>
            </a:r>
          </a:p>
          <a:p>
            <a:pPr>
              <a:lnSpc>
                <a:spcPct val="90000"/>
              </a:lnSpc>
            </a:pPr>
            <a:r>
              <a:rPr lang="tr-TR" sz="2800" smtClean="0">
                <a:latin typeface="Verdana" pitchFamily="34" charset="0"/>
              </a:rPr>
              <a:t>Ş</a:t>
            </a:r>
            <a:r>
              <a:rPr lang="en-US" sz="2800" smtClean="0">
                <a:latin typeface="Verdana" pitchFamily="34" charset="0"/>
              </a:rPr>
              <a:t>i</a:t>
            </a:r>
            <a:r>
              <a:rPr lang="tr-TR" sz="2800" smtClean="0">
                <a:latin typeface="Verdana" pitchFamily="34" charset="0"/>
              </a:rPr>
              <a:t>ş</a:t>
            </a:r>
            <a:r>
              <a:rPr lang="en-US" sz="2800" smtClean="0">
                <a:latin typeface="Verdana" pitchFamily="34" charset="0"/>
              </a:rPr>
              <a:t>lik</a:t>
            </a:r>
            <a:endParaRPr lang="tr-TR" sz="280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smtClean="0">
                <a:latin typeface="Verdana" pitchFamily="34" charset="0"/>
              </a:rPr>
              <a:t>Ho</a:t>
            </a:r>
            <a:r>
              <a:rPr lang="en-US" sz="2800" smtClean="0">
                <a:latin typeface="Verdana" pitchFamily="34" charset="0"/>
              </a:rPr>
              <a:t>mans</a:t>
            </a:r>
            <a:r>
              <a:rPr lang="tr-TR" sz="2800" smtClean="0">
                <a:latin typeface="Verdana" pitchFamily="34" charset="0"/>
              </a:rPr>
              <a:t> </a:t>
            </a:r>
            <a:r>
              <a:rPr lang="en-US" sz="2800" smtClean="0">
                <a:latin typeface="Verdana" pitchFamily="34" charset="0"/>
              </a:rPr>
              <a:t>belirtisi </a:t>
            </a:r>
            <a:endParaRPr lang="tr-TR" sz="280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tr-TR" sz="280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>
                <a:latin typeface="Verdana" pitchFamily="34" charset="0"/>
              </a:rPr>
              <a:t>olgular</a:t>
            </a:r>
            <a:r>
              <a:rPr lang="tr-TR" sz="2800" smtClean="0">
                <a:latin typeface="Verdana" pitchFamily="34" charset="0"/>
              </a:rPr>
              <a:t>ı</a:t>
            </a:r>
            <a:r>
              <a:rPr lang="en-US" sz="2800" smtClean="0">
                <a:latin typeface="Verdana" pitchFamily="34" charset="0"/>
              </a:rPr>
              <a:t>n %50'sinden az</a:t>
            </a:r>
            <a:r>
              <a:rPr lang="tr-TR" sz="2800" smtClean="0">
                <a:latin typeface="Verdana" pitchFamily="34" charset="0"/>
              </a:rPr>
              <a:t>ı</a:t>
            </a:r>
            <a:r>
              <a:rPr lang="en-US" sz="2800" smtClean="0">
                <a:latin typeface="Verdana" pitchFamily="34" charset="0"/>
              </a:rPr>
              <a:t>nda bulunurlar.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849</Words>
  <Application>Microsoft Office PowerPoint</Application>
  <PresentationFormat>On-screen Show (4:3)</PresentationFormat>
  <Paragraphs>234</Paragraphs>
  <Slides>36</Slides>
  <Notes>6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Tasarım Şablonu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Verdana</vt:lpstr>
      <vt:lpstr>Arial</vt:lpstr>
      <vt:lpstr>Calibri</vt:lpstr>
      <vt:lpstr>Times New Roman</vt:lpstr>
      <vt:lpstr>Comic Sans MS</vt:lpstr>
      <vt:lpstr>Ofis Teması</vt:lpstr>
      <vt:lpstr>Bit Eşlem Resmi</vt:lpstr>
      <vt:lpstr>Slayt 1</vt:lpstr>
      <vt:lpstr>Slayt 2</vt:lpstr>
      <vt:lpstr>Venöz Tromboemboliler (VTE)</vt:lpstr>
      <vt:lpstr>Slayt 4</vt:lpstr>
      <vt:lpstr>Slayt 5</vt:lpstr>
      <vt:lpstr>Slayt 6</vt:lpstr>
      <vt:lpstr>Slayt 7</vt:lpstr>
      <vt:lpstr>Slayt 8</vt:lpstr>
      <vt:lpstr>DVT’de klinik semptom ve bulgular</vt:lpstr>
      <vt:lpstr>Slayt 10</vt:lpstr>
      <vt:lpstr>Slayt 11</vt:lpstr>
      <vt:lpstr>Slayt 12</vt:lpstr>
      <vt:lpstr>Slayt 13</vt:lpstr>
      <vt:lpstr>PE’de Belirti ve Bulgular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Medikal hastalarda venöz tromboembolizm risk sınıflaması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NALAN</dc:creator>
  <cp:lastModifiedBy>Duru-Can</cp:lastModifiedBy>
  <cp:revision>75</cp:revision>
  <dcterms:created xsi:type="dcterms:W3CDTF">2011-11-13T11:55:05Z</dcterms:created>
  <dcterms:modified xsi:type="dcterms:W3CDTF">2011-11-19T09:46:46Z</dcterms:modified>
</cp:coreProperties>
</file>